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0"/>
  </p:notesMasterIdLst>
  <p:sldIdLst>
    <p:sldId id="257" r:id="rId2"/>
    <p:sldId id="258" r:id="rId3"/>
    <p:sldId id="259" r:id="rId4"/>
    <p:sldId id="260" r:id="rId5"/>
    <p:sldId id="261" r:id="rId6"/>
    <p:sldId id="262" r:id="rId7"/>
    <p:sldId id="263" r:id="rId8"/>
    <p:sldId id="264" r:id="rId9"/>
    <p:sldId id="316" r:id="rId10"/>
    <p:sldId id="319" r:id="rId11"/>
    <p:sldId id="320" r:id="rId12"/>
    <p:sldId id="321" r:id="rId13"/>
    <p:sldId id="322" r:id="rId14"/>
    <p:sldId id="323" r:id="rId15"/>
    <p:sldId id="324" r:id="rId16"/>
    <p:sldId id="325" r:id="rId17"/>
    <p:sldId id="326" r:id="rId18"/>
    <p:sldId id="327" r:id="rId19"/>
    <p:sldId id="328" r:id="rId20"/>
    <p:sldId id="274" r:id="rId21"/>
    <p:sldId id="275" r:id="rId22"/>
    <p:sldId id="276" r:id="rId23"/>
    <p:sldId id="277" r:id="rId24"/>
    <p:sldId id="317" r:id="rId25"/>
    <p:sldId id="329" r:id="rId26"/>
    <p:sldId id="330" r:id="rId27"/>
    <p:sldId id="331" r:id="rId28"/>
    <p:sldId id="332" r:id="rId29"/>
    <p:sldId id="333" r:id="rId30"/>
    <p:sldId id="334" r:id="rId31"/>
    <p:sldId id="335" r:id="rId32"/>
    <p:sldId id="336" r:id="rId33"/>
    <p:sldId id="338" r:id="rId34"/>
    <p:sldId id="339" r:id="rId35"/>
    <p:sldId id="340" r:id="rId36"/>
    <p:sldId id="288" r:id="rId37"/>
    <p:sldId id="289" r:id="rId38"/>
    <p:sldId id="290" r:id="rId39"/>
    <p:sldId id="291" r:id="rId40"/>
    <p:sldId id="354" r:id="rId41"/>
    <p:sldId id="355" r:id="rId42"/>
    <p:sldId id="356" r:id="rId43"/>
    <p:sldId id="357" r:id="rId44"/>
    <p:sldId id="358" r:id="rId45"/>
    <p:sldId id="359" r:id="rId46"/>
    <p:sldId id="360" r:id="rId47"/>
    <p:sldId id="361" r:id="rId48"/>
    <p:sldId id="362" r:id="rId49"/>
    <p:sldId id="363" r:id="rId50"/>
    <p:sldId id="364" r:id="rId51"/>
    <p:sldId id="365" r:id="rId52"/>
    <p:sldId id="366" r:id="rId53"/>
    <p:sldId id="304" r:id="rId54"/>
    <p:sldId id="305" r:id="rId55"/>
    <p:sldId id="306" r:id="rId56"/>
    <p:sldId id="307" r:id="rId57"/>
    <p:sldId id="367" r:id="rId58"/>
    <p:sldId id="372" r:id="rId59"/>
    <p:sldId id="368" r:id="rId60"/>
    <p:sldId id="369" r:id="rId61"/>
    <p:sldId id="373" r:id="rId62"/>
    <p:sldId id="370" r:id="rId63"/>
    <p:sldId id="371" r:id="rId64"/>
    <p:sldId id="374" r:id="rId65"/>
    <p:sldId id="308" r:id="rId66"/>
    <p:sldId id="309" r:id="rId67"/>
    <p:sldId id="310" r:id="rId68"/>
    <p:sldId id="311" r:id="rId69"/>
    <p:sldId id="318" r:id="rId70"/>
    <p:sldId id="375" r:id="rId71"/>
    <p:sldId id="378" r:id="rId72"/>
    <p:sldId id="379" r:id="rId73"/>
    <p:sldId id="380" r:id="rId74"/>
    <p:sldId id="376" r:id="rId75"/>
    <p:sldId id="381" r:id="rId76"/>
    <p:sldId id="377" r:id="rId77"/>
    <p:sldId id="382" r:id="rId78"/>
    <p:sldId id="312" r:id="rId79"/>
    <p:sldId id="313" r:id="rId80"/>
    <p:sldId id="314" r:id="rId81"/>
    <p:sldId id="315" r:id="rId82"/>
    <p:sldId id="383" r:id="rId83"/>
    <p:sldId id="388" r:id="rId84"/>
    <p:sldId id="384" r:id="rId85"/>
    <p:sldId id="389" r:id="rId86"/>
    <p:sldId id="385" r:id="rId87"/>
    <p:sldId id="386" r:id="rId88"/>
    <p:sldId id="387" r:id="rId8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194"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437845-683A-4163-9047-923AC94E5C82}" type="datetimeFigureOut">
              <a:rPr lang="en-US" smtClean="0"/>
              <a:pPr/>
              <a:t>10/6/2017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D03C1A-D886-4EC8-85DD-4A07AD8B183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22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38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55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100"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56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67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80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25416CA3-4B9C-48FF-8ABC-42DDB72ABD7C}" type="datetimeFigureOut">
              <a:rPr lang="en-US" smtClean="0"/>
              <a:pPr/>
              <a:t>10/6/2017</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D8D75461-A89E-497C-B1A5-E166D85CB70F}"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5416CA3-4B9C-48FF-8ABC-42DDB72ABD7C}" type="datetimeFigureOut">
              <a:rPr lang="en-US" smtClean="0"/>
              <a:pPr/>
              <a:t>10/6/2017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D75461-A89E-497C-B1A5-E166D85CB70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D8D75461-A89E-497C-B1A5-E166D85CB70F}"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5416CA3-4B9C-48FF-8ABC-42DDB72ABD7C}" type="datetimeFigureOut">
              <a:rPr lang="en-US" smtClean="0"/>
              <a:pPr/>
              <a:t>10/6/2017</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5416CA3-4B9C-48FF-8ABC-42DDB72ABD7C}" type="datetimeFigureOut">
              <a:rPr lang="en-US" smtClean="0"/>
              <a:pPr/>
              <a:t>10/6/2017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D8D75461-A89E-497C-B1A5-E166D85CB70F}"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25416CA3-4B9C-48FF-8ABC-42DDB72ABD7C}" type="datetimeFigureOut">
              <a:rPr lang="en-US" smtClean="0"/>
              <a:pPr/>
              <a:t>10/6/2017</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D8D75461-A89E-497C-B1A5-E166D85CB70F}"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25416CA3-4B9C-48FF-8ABC-42DDB72ABD7C}" type="datetimeFigureOut">
              <a:rPr lang="en-US" smtClean="0"/>
              <a:pPr/>
              <a:t>10/6/2017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D75461-A89E-497C-B1A5-E166D85CB70F}"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25416CA3-4B9C-48FF-8ABC-42DDB72ABD7C}" type="datetimeFigureOut">
              <a:rPr lang="en-US" smtClean="0"/>
              <a:pPr/>
              <a:t>10/6/2017</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D8D75461-A89E-497C-B1A5-E166D85CB70F}"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5416CA3-4B9C-48FF-8ABC-42DDB72ABD7C}" type="datetimeFigureOut">
              <a:rPr lang="en-US" smtClean="0"/>
              <a:pPr/>
              <a:t>10/6/2017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D8D75461-A89E-497C-B1A5-E166D85CB70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25416CA3-4B9C-48FF-8ABC-42DDB72ABD7C}" type="datetimeFigureOut">
              <a:rPr lang="en-US" smtClean="0"/>
              <a:pPr/>
              <a:t>10/6/2017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D8D75461-A89E-497C-B1A5-E166D85CB70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D8D75461-A89E-497C-B1A5-E166D85CB70F}"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25416CA3-4B9C-48FF-8ABC-42DDB72ABD7C}" type="datetimeFigureOut">
              <a:rPr lang="en-US" smtClean="0"/>
              <a:pPr/>
              <a:t>10/6/2017</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D8D75461-A89E-497C-B1A5-E166D85CB70F}"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25416CA3-4B9C-48FF-8ABC-42DDB72ABD7C}" type="datetimeFigureOut">
              <a:rPr lang="en-US" smtClean="0"/>
              <a:pPr/>
              <a:t>10/6/2017</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25416CA3-4B9C-48FF-8ABC-42DDB72ABD7C}" type="datetimeFigureOut">
              <a:rPr lang="en-US" smtClean="0"/>
              <a:pPr/>
              <a:t>10/6/2017</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D8D75461-A89E-497C-B1A5-E166D85CB70F}"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youtube.com/watch?v=TsAa9VmwOaI" TargetMode="Externa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youtube.com/watch?v=jV1jmvMHsS0" TargetMode="External"/><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govtrack.us/congress/committee.xpd"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icivics.org/games/lawcraft"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914400"/>
            <a:ext cx="3733800" cy="3581400"/>
          </a:xfrm>
          <a:prstGeom prst="rect">
            <a:avLst/>
          </a:prstGeom>
          <a:solidFill>
            <a:schemeClr val="accent1"/>
          </a:solidFill>
          <a:effectLst>
            <a:outerShdw blurRad="50800" dist="38100" dir="2700000" algn="tl" rotWithShape="0">
              <a:prstClr val="black">
                <a:alpha val="40000"/>
              </a:prstClr>
            </a:outerShdw>
          </a:effectLst>
          <a:scene3d>
            <a:camera prst="perspectiveRight"/>
            <a:lightRig rig="soft" dir="b">
              <a:rot lat="0" lon="0" rev="0"/>
            </a:lightRig>
          </a:scene3d>
          <a:sp3d prstMaterial="dkEdge">
            <a:bevelT w="63500" h="63500"/>
            <a:contourClr>
              <a:schemeClr val="dk1"/>
            </a:contourClr>
          </a:sp3d>
        </p:spPr>
        <p:style>
          <a:lnRef idx="0">
            <a:schemeClr val="dk1"/>
          </a:lnRef>
          <a:fillRef idx="3">
            <a:schemeClr val="dk1"/>
          </a:fillRef>
          <a:effectRef idx="3">
            <a:schemeClr val="dk1"/>
          </a:effectRef>
          <a:fontRef idx="minor">
            <a:schemeClr val="lt1"/>
          </a:fontRef>
        </p:style>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u="sng" strike="noStrike" kern="1200" normalizeH="0" baseline="0" noProof="0" dirty="0" smtClean="0">
                <a:solidFill>
                  <a:schemeClr val="bg1"/>
                </a:solidFill>
                <a:uLnTx/>
                <a:uFillTx/>
                <a:latin typeface="Times New Roman" pitchFamily="18" charset="0"/>
                <a:ea typeface="Times New Roman" pitchFamily="18" charset="0"/>
                <a:cs typeface="Times New Roman" pitchFamily="18" charset="0"/>
              </a:rPr>
              <a:t>Unit </a:t>
            </a:r>
            <a:r>
              <a:rPr lang="en-US" sz="4400" b="1" u="sng" dirty="0" smtClean="0">
                <a:solidFill>
                  <a:schemeClr val="bg1"/>
                </a:solidFill>
                <a:latin typeface="Times New Roman" pitchFamily="18" charset="0"/>
                <a:ea typeface="Times New Roman" pitchFamily="18" charset="0"/>
                <a:cs typeface="Times New Roman" pitchFamily="18" charset="0"/>
              </a:rPr>
              <a:t>4</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strike="noStrike" kern="1200" normalizeH="0" baseline="0" noProof="0" dirty="0" smtClean="0">
                <a:solidFill>
                  <a:schemeClr val="bg1"/>
                </a:solidFill>
                <a:uLnTx/>
                <a:uFillTx/>
                <a:latin typeface="Times New Roman" pitchFamily="18" charset="0"/>
                <a:ea typeface="Times New Roman" pitchFamily="18" charset="0"/>
                <a:cs typeface="Times New Roman" pitchFamily="18" charset="0"/>
              </a:rPr>
              <a:t>American</a:t>
            </a:r>
            <a:r>
              <a:rPr kumimoji="0" lang="en-US" sz="4400" b="1" strike="noStrike" kern="1200" normalizeH="0" noProof="0" dirty="0" smtClean="0">
                <a:solidFill>
                  <a:schemeClr val="bg1"/>
                </a:solidFill>
                <a:uLnTx/>
                <a:uFillTx/>
                <a:latin typeface="Times New Roman" pitchFamily="18" charset="0"/>
                <a:ea typeface="Times New Roman" pitchFamily="18" charset="0"/>
                <a:cs typeface="Times New Roman" pitchFamily="18" charset="0"/>
              </a:rPr>
              <a:t> Institutions &amp; Practices</a:t>
            </a:r>
            <a:endParaRPr kumimoji="0" lang="en-US" sz="4400" b="1" strike="noStrike" kern="1200" normalizeH="0" baseline="0" noProof="0" dirty="0" smtClean="0">
              <a:solidFill>
                <a:schemeClr val="bg1"/>
              </a:solidFill>
              <a:uLnTx/>
              <a:uFillTx/>
              <a:latin typeface="Times New Roman" pitchFamily="18" charset="0"/>
              <a:ea typeface="Times New Roman" pitchFamily="18" charset="0"/>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1" u="none" strike="noStrike" kern="1200" normalizeH="0" baseline="0" noProof="0" dirty="0" smtClean="0">
              <a:solidFill>
                <a:schemeClr val="bg1"/>
              </a:solidFill>
              <a:uLnTx/>
              <a:uFillTx/>
              <a:latin typeface="Times New Roman" pitchFamily="18" charset="0"/>
              <a:ea typeface="Times New Roman" pitchFamily="18" charset="0"/>
              <a:cs typeface="Times New Roman" pitchFamily="18" charset="0"/>
            </a:endParaRPr>
          </a:p>
        </p:txBody>
      </p:sp>
      <p:pic>
        <p:nvPicPr>
          <p:cNvPr id="4" name="Picture 3" descr="0809webwtphs_unit4.jpg"/>
          <p:cNvPicPr>
            <a:picLocks noChangeAspect="1"/>
          </p:cNvPicPr>
          <p:nvPr/>
        </p:nvPicPr>
        <p:blipFill>
          <a:blip r:embed="rId2" cstate="print"/>
          <a:stretch>
            <a:fillRect/>
          </a:stretch>
        </p:blipFill>
        <p:spPr>
          <a:xfrm>
            <a:off x="4724400" y="381000"/>
            <a:ext cx="4105141" cy="5875987"/>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534400" cy="758952"/>
          </a:xfrm>
        </p:spPr>
        <p:txBody>
          <a:bodyPr>
            <a:normAutofit fontScale="90000"/>
          </a:bodyPr>
          <a:lstStyle/>
          <a:p>
            <a:r>
              <a:rPr lang="en-US" dirty="0" smtClean="0"/>
              <a:t>Differences Between Congress </a:t>
            </a:r>
            <a:br>
              <a:rPr lang="en-US" dirty="0" smtClean="0"/>
            </a:br>
            <a:r>
              <a:rPr lang="en-US" dirty="0" smtClean="0"/>
              <a:t>and the British Parliament</a:t>
            </a:r>
            <a:endParaRPr lang="en-US" dirty="0"/>
          </a:p>
        </p:txBody>
      </p:sp>
      <p:sp>
        <p:nvSpPr>
          <p:cNvPr id="3" name="Content Placeholder 2"/>
          <p:cNvSpPr>
            <a:spLocks noGrp="1"/>
          </p:cNvSpPr>
          <p:nvPr>
            <p:ph sz="quarter" idx="1"/>
          </p:nvPr>
        </p:nvSpPr>
        <p:spPr>
          <a:xfrm>
            <a:off x="301752" y="1527048"/>
            <a:ext cx="8613648" cy="4797552"/>
          </a:xfrm>
        </p:spPr>
        <p:txBody>
          <a:bodyPr>
            <a:normAutofit/>
          </a:bodyPr>
          <a:lstStyle/>
          <a:p>
            <a:r>
              <a:rPr lang="en-US" dirty="0" smtClean="0"/>
              <a:t>Although British Parliament served as a model for our 2-house legislature, there are 4 major differences.</a:t>
            </a:r>
          </a:p>
          <a:p>
            <a:r>
              <a:rPr lang="en-US" dirty="0" smtClean="0"/>
              <a:t>1) Representation</a:t>
            </a:r>
          </a:p>
          <a:p>
            <a:pPr lvl="1"/>
            <a:r>
              <a:rPr lang="en-US" i="1" dirty="0" smtClean="0"/>
              <a:t>British Parliament</a:t>
            </a:r>
          </a:p>
          <a:p>
            <a:pPr lvl="2"/>
            <a:r>
              <a:rPr lang="en-US" dirty="0" smtClean="0"/>
              <a:t>Designed to represent specific order in society.</a:t>
            </a:r>
          </a:p>
          <a:p>
            <a:pPr lvl="2"/>
            <a:r>
              <a:rPr lang="en-US" dirty="0" smtClean="0"/>
              <a:t>House of Lords -  traditionally an inherited seat.  Today hold honorary lifetime appointments. (1200 members)</a:t>
            </a:r>
          </a:p>
          <a:p>
            <a:pPr lvl="2"/>
            <a:r>
              <a:rPr lang="en-US" dirty="0" smtClean="0"/>
              <a:t>House of Commons – elected, represent geographic regions</a:t>
            </a:r>
          </a:p>
          <a:p>
            <a:pPr lvl="1"/>
            <a:r>
              <a:rPr lang="en-US" i="1" dirty="0" smtClean="0"/>
              <a:t>Congress </a:t>
            </a:r>
          </a:p>
          <a:p>
            <a:pPr lvl="2"/>
            <a:r>
              <a:rPr lang="en-US" dirty="0" smtClean="0"/>
              <a:t>House of Reps – represent viewpoints of district / frequent turnover (2 yr. terms)</a:t>
            </a:r>
          </a:p>
          <a:p>
            <a:pPr lvl="2"/>
            <a:r>
              <a:rPr lang="en-US" dirty="0" smtClean="0"/>
              <a:t>Senate – represent whole state / longer terms ( 6 yrs.)</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534400" cy="758952"/>
          </a:xfrm>
        </p:spPr>
        <p:txBody>
          <a:bodyPr>
            <a:normAutofit fontScale="90000"/>
          </a:bodyPr>
          <a:lstStyle/>
          <a:p>
            <a:r>
              <a:rPr lang="en-US" dirty="0" smtClean="0"/>
              <a:t>Differences Between Congress </a:t>
            </a:r>
            <a:br>
              <a:rPr lang="en-US" dirty="0" smtClean="0"/>
            </a:br>
            <a:r>
              <a:rPr lang="en-US" dirty="0" smtClean="0"/>
              <a:t>and the British Parliament</a:t>
            </a:r>
            <a:endParaRPr lang="en-US" dirty="0"/>
          </a:p>
        </p:txBody>
      </p:sp>
      <p:sp>
        <p:nvSpPr>
          <p:cNvPr id="3" name="Content Placeholder 2"/>
          <p:cNvSpPr>
            <a:spLocks noGrp="1"/>
          </p:cNvSpPr>
          <p:nvPr>
            <p:ph sz="quarter" idx="1"/>
          </p:nvPr>
        </p:nvSpPr>
        <p:spPr>
          <a:xfrm>
            <a:off x="228600" y="1371600"/>
            <a:ext cx="4953000" cy="5105400"/>
          </a:xfrm>
        </p:spPr>
        <p:txBody>
          <a:bodyPr>
            <a:normAutofit fontScale="92500" lnSpcReduction="10000"/>
          </a:bodyPr>
          <a:lstStyle/>
          <a:p>
            <a:r>
              <a:rPr lang="en-US" dirty="0" smtClean="0"/>
              <a:t>2) Separation of Powers</a:t>
            </a:r>
          </a:p>
          <a:p>
            <a:pPr lvl="1"/>
            <a:r>
              <a:rPr lang="en-US" dirty="0" smtClean="0"/>
              <a:t>British Parliament </a:t>
            </a:r>
          </a:p>
          <a:p>
            <a:pPr lvl="2"/>
            <a:r>
              <a:rPr lang="en-US" dirty="0" smtClean="0"/>
              <a:t>Leader of majority party appoints prime minister (chief executive and chief legislator)</a:t>
            </a:r>
          </a:p>
          <a:p>
            <a:pPr lvl="2"/>
            <a:r>
              <a:rPr lang="en-US" dirty="0" smtClean="0"/>
              <a:t>Members of Parliament hold Cabinet positions as well</a:t>
            </a:r>
          </a:p>
          <a:p>
            <a:pPr lvl="2"/>
            <a:r>
              <a:rPr lang="en-US" dirty="0" smtClean="0"/>
              <a:t>House of Commons is much more powerful house</a:t>
            </a:r>
          </a:p>
          <a:p>
            <a:pPr lvl="2"/>
            <a:r>
              <a:rPr lang="en-US" dirty="0" smtClean="0">
                <a:hlinkClick r:id="rId2"/>
              </a:rPr>
              <a:t>http://www.youtube.com/watch?v=TsAa9VmwOaI</a:t>
            </a:r>
            <a:endParaRPr lang="en-US" dirty="0" smtClean="0"/>
          </a:p>
          <a:p>
            <a:pPr lvl="1"/>
            <a:r>
              <a:rPr lang="en-US" dirty="0" smtClean="0"/>
              <a:t>Congress</a:t>
            </a:r>
          </a:p>
          <a:p>
            <a:pPr lvl="2"/>
            <a:r>
              <a:rPr lang="en-US" dirty="0" smtClean="0"/>
              <a:t>Article 1 Sec 6 prohibits mingling of executive and legislative powers</a:t>
            </a:r>
          </a:p>
          <a:p>
            <a:pPr lvl="2"/>
            <a:r>
              <a:rPr lang="en-US" dirty="0" smtClean="0"/>
              <a:t>House &amp; Senate both powerful, frequently limit each others’ power</a:t>
            </a:r>
          </a:p>
        </p:txBody>
      </p:sp>
      <p:pic>
        <p:nvPicPr>
          <p:cNvPr id="46082" name="Picture 2" descr="http://rickywood.files.wordpress.com/2009/04/barack_obama_addresses_joint_session_of_congress_2-24-09.jpg"/>
          <p:cNvPicPr>
            <a:picLocks noChangeAspect="1" noChangeArrowheads="1"/>
          </p:cNvPicPr>
          <p:nvPr/>
        </p:nvPicPr>
        <p:blipFill>
          <a:blip r:embed="rId3" cstate="print"/>
          <a:srcRect/>
          <a:stretch>
            <a:fillRect/>
          </a:stretch>
        </p:blipFill>
        <p:spPr bwMode="auto">
          <a:xfrm>
            <a:off x="5638800" y="4165600"/>
            <a:ext cx="3295650" cy="21971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6084" name="Picture 4" descr="http://www.editorsweblog.org/parliament_000.jpg"/>
          <p:cNvPicPr>
            <a:picLocks noChangeAspect="1" noChangeArrowheads="1"/>
          </p:cNvPicPr>
          <p:nvPr/>
        </p:nvPicPr>
        <p:blipFill>
          <a:blip r:embed="rId4" cstate="print"/>
          <a:srcRect/>
          <a:stretch>
            <a:fillRect/>
          </a:stretch>
        </p:blipFill>
        <p:spPr bwMode="auto">
          <a:xfrm>
            <a:off x="5562600" y="1676400"/>
            <a:ext cx="3343883" cy="2095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758952"/>
          </a:xfrm>
        </p:spPr>
        <p:txBody>
          <a:bodyPr>
            <a:normAutofit fontScale="90000"/>
          </a:bodyPr>
          <a:lstStyle/>
          <a:p>
            <a:r>
              <a:rPr lang="en-US" dirty="0" smtClean="0"/>
              <a:t>Differences Between Congress </a:t>
            </a:r>
            <a:br>
              <a:rPr lang="en-US" dirty="0" smtClean="0"/>
            </a:br>
            <a:r>
              <a:rPr lang="en-US" dirty="0" smtClean="0"/>
              <a:t>and the British Parliament</a:t>
            </a:r>
            <a:endParaRPr lang="en-US" dirty="0"/>
          </a:p>
        </p:txBody>
      </p:sp>
      <p:sp>
        <p:nvSpPr>
          <p:cNvPr id="3" name="Content Placeholder 2"/>
          <p:cNvSpPr>
            <a:spLocks noGrp="1"/>
          </p:cNvSpPr>
          <p:nvPr>
            <p:ph sz="quarter" idx="1"/>
          </p:nvPr>
        </p:nvSpPr>
        <p:spPr/>
        <p:txBody>
          <a:bodyPr>
            <a:normAutofit fontScale="92500" lnSpcReduction="10000"/>
          </a:bodyPr>
          <a:lstStyle/>
          <a:p>
            <a:r>
              <a:rPr lang="en-US" dirty="0" smtClean="0"/>
              <a:t>3) Term Lengths</a:t>
            </a:r>
          </a:p>
          <a:p>
            <a:pPr lvl="1"/>
            <a:r>
              <a:rPr lang="en-US" dirty="0" smtClean="0"/>
              <a:t>British Parliament</a:t>
            </a:r>
          </a:p>
          <a:p>
            <a:pPr lvl="2"/>
            <a:r>
              <a:rPr lang="en-US" dirty="0" smtClean="0"/>
              <a:t>No fixed election schedule, but at least every 5 yrs. depending on “confidence” in prime minister and party in power </a:t>
            </a:r>
          </a:p>
          <a:p>
            <a:pPr lvl="1"/>
            <a:r>
              <a:rPr lang="en-US" dirty="0" smtClean="0"/>
              <a:t>Congress</a:t>
            </a:r>
          </a:p>
          <a:p>
            <a:pPr lvl="3"/>
            <a:r>
              <a:rPr lang="en-US" dirty="0" smtClean="0"/>
              <a:t>Reps (2 yr terms)  /  Senate (6 yrs., staggered)</a:t>
            </a:r>
          </a:p>
          <a:p>
            <a:r>
              <a:rPr lang="en-US" dirty="0" smtClean="0"/>
              <a:t>4) Federalism  </a:t>
            </a:r>
          </a:p>
          <a:p>
            <a:pPr lvl="1"/>
            <a:r>
              <a:rPr lang="en-US" dirty="0" smtClean="0"/>
              <a:t>British Parliament</a:t>
            </a:r>
          </a:p>
          <a:p>
            <a:pPr lvl="2"/>
            <a:r>
              <a:rPr lang="en-US" dirty="0" smtClean="0"/>
              <a:t>Local governments are primarily administrative units of central government. Most powers simply delegated from national level. </a:t>
            </a:r>
          </a:p>
          <a:p>
            <a:pPr lvl="1"/>
            <a:r>
              <a:rPr lang="en-US" dirty="0" smtClean="0"/>
              <a:t>Congress</a:t>
            </a:r>
          </a:p>
          <a:p>
            <a:pPr lvl="2"/>
            <a:r>
              <a:rPr lang="en-US" dirty="0" smtClean="0"/>
              <a:t>State legislatures wield considerable power, leading to dynamic system of federalism.</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sz="4000" dirty="0" smtClean="0"/>
              <a:t>Congress’s Constitutional Powers </a:t>
            </a:r>
            <a:endParaRPr lang="en-US" sz="4000" dirty="0"/>
          </a:p>
        </p:txBody>
      </p:sp>
      <p:sp>
        <p:nvSpPr>
          <p:cNvPr id="7" name="Content Placeholder 6"/>
          <p:cNvSpPr>
            <a:spLocks noGrp="1"/>
          </p:cNvSpPr>
          <p:nvPr>
            <p:ph sz="quarter" idx="1"/>
          </p:nvPr>
        </p:nvSpPr>
        <p:spPr>
          <a:xfrm>
            <a:off x="304800" y="1371600"/>
            <a:ext cx="8503920" cy="4572000"/>
          </a:xfrm>
        </p:spPr>
        <p:txBody>
          <a:bodyPr/>
          <a:lstStyle/>
          <a:p>
            <a:r>
              <a:rPr lang="en-US" dirty="0" smtClean="0"/>
              <a:t>Limitations</a:t>
            </a:r>
          </a:p>
          <a:p>
            <a:pPr lvl="1"/>
            <a:r>
              <a:rPr lang="en-US" dirty="0" smtClean="0"/>
              <a:t>Art. 1 Sec. 8 -  limits powers to those “herein granted” / </a:t>
            </a:r>
          </a:p>
          <a:p>
            <a:pPr lvl="2"/>
            <a:r>
              <a:rPr lang="en-US" dirty="0" smtClean="0"/>
              <a:t>18</a:t>
            </a:r>
            <a:r>
              <a:rPr lang="en-US" baseline="30000" dirty="0" smtClean="0"/>
              <a:t>th</a:t>
            </a:r>
            <a:r>
              <a:rPr lang="en-US" dirty="0" smtClean="0"/>
              <a:t> power = “all laws… necessary and proper for carrying into execution the foregoing powers”</a:t>
            </a:r>
          </a:p>
          <a:p>
            <a:pPr lvl="1"/>
            <a:r>
              <a:rPr lang="en-US" dirty="0" smtClean="0"/>
              <a:t>Art. 1 Sec. 9 – lists matters congress “shall not” legislate</a:t>
            </a:r>
          </a:p>
          <a:p>
            <a:pPr lvl="2"/>
            <a:r>
              <a:rPr lang="en-US" dirty="0" smtClean="0"/>
              <a:t>Tax state exports, grant titles of nobility…</a:t>
            </a:r>
          </a:p>
          <a:p>
            <a:pPr lvl="1"/>
            <a:r>
              <a:rPr lang="en-US" dirty="0" smtClean="0"/>
              <a:t>Bill of Rights – list of rights Congress “shall not” infringe</a:t>
            </a:r>
          </a:p>
          <a:p>
            <a:pPr lvl="2"/>
            <a:r>
              <a:rPr lang="en-US" dirty="0" smtClean="0"/>
              <a:t>First – “Congress shall make no law” abridging free press</a:t>
            </a:r>
          </a:p>
          <a:p>
            <a:endParaRPr lang="en-US" dirty="0"/>
          </a:p>
        </p:txBody>
      </p:sp>
      <p:pic>
        <p:nvPicPr>
          <p:cNvPr id="44034" name="Picture 2" descr="http://www.treehugger.com/article-1-us-constitution-photo.jpg"/>
          <p:cNvPicPr>
            <a:picLocks noChangeAspect="1" noChangeArrowheads="1"/>
          </p:cNvPicPr>
          <p:nvPr/>
        </p:nvPicPr>
        <p:blipFill>
          <a:blip r:embed="rId2" cstate="print"/>
          <a:srcRect/>
          <a:stretch>
            <a:fillRect/>
          </a:stretch>
        </p:blipFill>
        <p:spPr bwMode="auto">
          <a:xfrm>
            <a:off x="2819400" y="4572000"/>
            <a:ext cx="3810000" cy="17081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Congress’s Constitutional Powers </a:t>
            </a:r>
            <a:endParaRPr lang="en-US" dirty="0"/>
          </a:p>
        </p:txBody>
      </p:sp>
      <p:sp>
        <p:nvSpPr>
          <p:cNvPr id="3" name="Content Placeholder 2"/>
          <p:cNvSpPr>
            <a:spLocks noGrp="1"/>
          </p:cNvSpPr>
          <p:nvPr>
            <p:ph sz="quarter" idx="1"/>
          </p:nvPr>
        </p:nvSpPr>
        <p:spPr>
          <a:xfrm>
            <a:off x="301752" y="1527048"/>
            <a:ext cx="8503920" cy="4797552"/>
          </a:xfrm>
        </p:spPr>
        <p:txBody>
          <a:bodyPr>
            <a:normAutofit fontScale="92500" lnSpcReduction="10000"/>
          </a:bodyPr>
          <a:lstStyle/>
          <a:p>
            <a:r>
              <a:rPr lang="en-US" dirty="0" smtClean="0"/>
              <a:t>Enumerate Powers</a:t>
            </a:r>
          </a:p>
          <a:p>
            <a:pPr lvl="1"/>
            <a:r>
              <a:rPr lang="en-US" dirty="0" smtClean="0"/>
              <a:t>Those powers listed in Constitution</a:t>
            </a:r>
          </a:p>
          <a:p>
            <a:pPr lvl="2"/>
            <a:r>
              <a:rPr lang="en-US" dirty="0" smtClean="0"/>
              <a:t>Ex) “Regulate Commerce”</a:t>
            </a:r>
          </a:p>
          <a:p>
            <a:pPr lvl="3"/>
            <a:r>
              <a:rPr lang="en-US" dirty="0" smtClean="0"/>
              <a:t>Congress now regulates manufacturing, </a:t>
            </a:r>
          </a:p>
          <a:p>
            <a:pPr lvl="3">
              <a:buNone/>
            </a:pPr>
            <a:r>
              <a:rPr lang="en-US" dirty="0" smtClean="0"/>
              <a:t>    child labor, wages…</a:t>
            </a:r>
          </a:p>
          <a:p>
            <a:r>
              <a:rPr lang="en-US" dirty="0" smtClean="0"/>
              <a:t>Implied Powers</a:t>
            </a:r>
          </a:p>
          <a:p>
            <a:pPr lvl="1"/>
            <a:r>
              <a:rPr lang="en-US" dirty="0" smtClean="0"/>
              <a:t>Some expressed powers imply additional powers</a:t>
            </a:r>
          </a:p>
          <a:p>
            <a:pPr lvl="2"/>
            <a:r>
              <a:rPr lang="en-US" dirty="0" smtClean="0"/>
              <a:t>Ex)  “Necessary and Proper” Clause</a:t>
            </a:r>
          </a:p>
          <a:p>
            <a:pPr lvl="3"/>
            <a:r>
              <a:rPr lang="en-US" dirty="0" smtClean="0"/>
              <a:t>Court Case: McCulloch v. Maryland (1819)</a:t>
            </a:r>
          </a:p>
          <a:p>
            <a:pPr lvl="4"/>
            <a:r>
              <a:rPr lang="en-US" dirty="0" smtClean="0"/>
              <a:t>Decision = N &amp; P clause  and power to coin &amp; borrow money  implied power to create a national bank. </a:t>
            </a:r>
          </a:p>
          <a:p>
            <a:pPr lvl="2"/>
            <a:r>
              <a:rPr lang="en-US" dirty="0" smtClean="0"/>
              <a:t>Congressional Oversight</a:t>
            </a:r>
          </a:p>
          <a:p>
            <a:pPr lvl="3"/>
            <a:r>
              <a:rPr lang="en-US" dirty="0" smtClean="0"/>
              <a:t>Implied power to create, and monitor, executive agencies designed to implement policy mandates.</a:t>
            </a:r>
          </a:p>
          <a:p>
            <a:pPr lvl="1"/>
            <a:endParaRPr lang="en-US" dirty="0"/>
          </a:p>
        </p:txBody>
      </p:sp>
      <p:pic>
        <p:nvPicPr>
          <p:cNvPr id="43010" name="Picture 2" descr="http://cflhomeless.files.wordpress.com/2009/03/minimum-wage1.jpg"/>
          <p:cNvPicPr>
            <a:picLocks noChangeAspect="1" noChangeArrowheads="1"/>
          </p:cNvPicPr>
          <p:nvPr/>
        </p:nvPicPr>
        <p:blipFill>
          <a:blip r:embed="rId2" cstate="print"/>
          <a:srcRect/>
          <a:stretch>
            <a:fillRect/>
          </a:stretch>
        </p:blipFill>
        <p:spPr bwMode="auto">
          <a:xfrm>
            <a:off x="6252633" y="1524001"/>
            <a:ext cx="2540000" cy="1905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Representing the People &amp; The States</a:t>
            </a:r>
            <a:endParaRPr lang="en-US" dirty="0"/>
          </a:p>
        </p:txBody>
      </p:sp>
      <p:sp>
        <p:nvSpPr>
          <p:cNvPr id="3" name="Content Placeholder 2"/>
          <p:cNvSpPr>
            <a:spLocks noGrp="1"/>
          </p:cNvSpPr>
          <p:nvPr>
            <p:ph sz="quarter" idx="1"/>
          </p:nvPr>
        </p:nvSpPr>
        <p:spPr/>
        <p:txBody>
          <a:bodyPr/>
          <a:lstStyle/>
          <a:p>
            <a:r>
              <a:rPr lang="en-US" dirty="0" smtClean="0"/>
              <a:t>No constitutional term limits</a:t>
            </a:r>
          </a:p>
          <a:p>
            <a:r>
              <a:rPr lang="en-US" dirty="0" smtClean="0"/>
              <a:t>Since 1842, all members of House elected from single-member districts</a:t>
            </a:r>
          </a:p>
          <a:p>
            <a:r>
              <a:rPr lang="en-US" dirty="0" smtClean="0"/>
              <a:t>Many states redistrict after each 10-yr. census</a:t>
            </a:r>
          </a:p>
          <a:p>
            <a:pPr lvl="1"/>
            <a:r>
              <a:rPr lang="en-US" dirty="0" smtClean="0"/>
              <a:t>Drawn by state legislatures or independent commissions</a:t>
            </a:r>
          </a:p>
          <a:p>
            <a:pPr lvl="1"/>
            <a:r>
              <a:rPr lang="en-US" dirty="0" smtClean="0"/>
              <a:t>Dissatisfied groups can challenge redistricting in court</a:t>
            </a:r>
          </a:p>
        </p:txBody>
      </p:sp>
      <p:pic>
        <p:nvPicPr>
          <p:cNvPr id="13314" name="Picture 2" descr="http://blackchristiannews.com/news/images/720px-us-census-2010logosvg.jpg"/>
          <p:cNvPicPr>
            <a:picLocks noChangeAspect="1" noChangeArrowheads="1"/>
          </p:cNvPicPr>
          <p:nvPr/>
        </p:nvPicPr>
        <p:blipFill>
          <a:blip r:embed="rId2" cstate="print"/>
          <a:srcRect/>
          <a:stretch>
            <a:fillRect/>
          </a:stretch>
        </p:blipFill>
        <p:spPr bwMode="auto">
          <a:xfrm>
            <a:off x="2438400" y="4495800"/>
            <a:ext cx="3124200" cy="1705293"/>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Controversy Over Districting</a:t>
            </a:r>
            <a:endParaRPr lang="en-US" dirty="0"/>
          </a:p>
        </p:txBody>
      </p:sp>
      <p:sp>
        <p:nvSpPr>
          <p:cNvPr id="3" name="Content Placeholder 2"/>
          <p:cNvSpPr>
            <a:spLocks noGrp="1"/>
          </p:cNvSpPr>
          <p:nvPr>
            <p:ph sz="quarter" idx="1"/>
          </p:nvPr>
        </p:nvSpPr>
        <p:spPr>
          <a:xfrm>
            <a:off x="301752" y="1527048"/>
            <a:ext cx="5489448" cy="4572000"/>
          </a:xfrm>
        </p:spPr>
        <p:txBody>
          <a:bodyPr/>
          <a:lstStyle/>
          <a:p>
            <a:r>
              <a:rPr lang="en-US" dirty="0" smtClean="0"/>
              <a:t>Court Case:  </a:t>
            </a:r>
            <a:r>
              <a:rPr lang="en-US" dirty="0" err="1" smtClean="0"/>
              <a:t>Wesberry</a:t>
            </a:r>
            <a:r>
              <a:rPr lang="en-US" dirty="0" smtClean="0"/>
              <a:t> v. Sanders (1964)</a:t>
            </a:r>
          </a:p>
          <a:p>
            <a:pPr lvl="1"/>
            <a:r>
              <a:rPr lang="en-US" dirty="0" smtClean="0"/>
              <a:t>Decision – adopted rule of “one person = one vote”</a:t>
            </a:r>
          </a:p>
          <a:p>
            <a:r>
              <a:rPr lang="en-US" dirty="0" smtClean="0"/>
              <a:t>New requirements have not ended debate over Gerrymandering</a:t>
            </a:r>
          </a:p>
          <a:p>
            <a:r>
              <a:rPr lang="en-US" dirty="0" smtClean="0"/>
              <a:t>Senate initially chosen by state legislatures, but 17</a:t>
            </a:r>
            <a:r>
              <a:rPr lang="en-US" baseline="30000" dirty="0" smtClean="0"/>
              <a:t>th</a:t>
            </a:r>
            <a:r>
              <a:rPr lang="en-US" dirty="0" smtClean="0"/>
              <a:t> Amendment creates direct elections</a:t>
            </a:r>
          </a:p>
        </p:txBody>
      </p:sp>
      <p:pic>
        <p:nvPicPr>
          <p:cNvPr id="12290" name="Picture 2" descr="http://www.prisonersofthecensus.org/images/gerrymander.jpg"/>
          <p:cNvPicPr>
            <a:picLocks noChangeAspect="1" noChangeArrowheads="1"/>
          </p:cNvPicPr>
          <p:nvPr/>
        </p:nvPicPr>
        <p:blipFill>
          <a:blip r:embed="rId2" cstate="print"/>
          <a:srcRect/>
          <a:stretch>
            <a:fillRect/>
          </a:stretch>
        </p:blipFill>
        <p:spPr bwMode="auto">
          <a:xfrm>
            <a:off x="5943600" y="2133600"/>
            <a:ext cx="2857500" cy="32385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Controversy Over Districting</a:t>
            </a:r>
            <a:endParaRPr lang="en-US" dirty="0"/>
          </a:p>
        </p:txBody>
      </p:sp>
      <p:sp>
        <p:nvSpPr>
          <p:cNvPr id="3" name="Content Placeholder 2"/>
          <p:cNvSpPr>
            <a:spLocks noGrp="1"/>
          </p:cNvSpPr>
          <p:nvPr>
            <p:ph sz="quarter" idx="1"/>
          </p:nvPr>
        </p:nvSpPr>
        <p:spPr/>
        <p:txBody>
          <a:bodyPr/>
          <a:lstStyle/>
          <a:p>
            <a:r>
              <a:rPr lang="en-US" dirty="0" smtClean="0"/>
              <a:t>1913 – Congress fixes size of House at 435</a:t>
            </a:r>
          </a:p>
          <a:p>
            <a:r>
              <a:rPr lang="en-US" dirty="0" smtClean="0"/>
              <a:t>By 2004, average House district population over 700,000</a:t>
            </a:r>
          </a:p>
          <a:p>
            <a:pPr lvl="1"/>
            <a:r>
              <a:rPr lang="en-US" dirty="0" smtClean="0"/>
              <a:t>Surpassed worldwide only by India</a:t>
            </a:r>
          </a:p>
          <a:p>
            <a:r>
              <a:rPr lang="en-US" dirty="0" smtClean="0"/>
              <a:t>District size creates challenges addressing needs and interests of such diverse constituencies</a:t>
            </a:r>
            <a:endParaRPr lang="en-US" dirty="0"/>
          </a:p>
        </p:txBody>
      </p:sp>
      <p:pic>
        <p:nvPicPr>
          <p:cNvPr id="11266" name="Picture 2" descr="http://static.mybanktracker.com/bank-news/wp-content/uploads/2009/12/housefloor1.jpg"/>
          <p:cNvPicPr>
            <a:picLocks noChangeAspect="1" noChangeArrowheads="1"/>
          </p:cNvPicPr>
          <p:nvPr/>
        </p:nvPicPr>
        <p:blipFill>
          <a:blip r:embed="rId2" cstate="print"/>
          <a:srcRect/>
          <a:stretch>
            <a:fillRect/>
          </a:stretch>
        </p:blipFill>
        <p:spPr bwMode="auto">
          <a:xfrm>
            <a:off x="2971800" y="4267200"/>
            <a:ext cx="3029275" cy="1981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Theories of Representation</a:t>
            </a:r>
            <a:endParaRPr lang="en-US" dirty="0"/>
          </a:p>
        </p:txBody>
      </p:sp>
      <p:sp>
        <p:nvSpPr>
          <p:cNvPr id="3" name="Content Placeholder 2"/>
          <p:cNvSpPr>
            <a:spLocks noGrp="1"/>
          </p:cNvSpPr>
          <p:nvPr>
            <p:ph sz="quarter" idx="1"/>
          </p:nvPr>
        </p:nvSpPr>
        <p:spPr/>
        <p:txBody>
          <a:bodyPr/>
          <a:lstStyle/>
          <a:p>
            <a:r>
              <a:rPr lang="en-US" dirty="0" smtClean="0"/>
              <a:t>Delegate Theory or Trustee Theory?</a:t>
            </a:r>
          </a:p>
          <a:p>
            <a:pPr lvl="1"/>
            <a:r>
              <a:rPr lang="en-US" dirty="0" smtClean="0"/>
              <a:t>Most representatives claim to practice both</a:t>
            </a:r>
          </a:p>
          <a:p>
            <a:r>
              <a:rPr lang="en-US" dirty="0" smtClean="0"/>
              <a:t>Our vast and diverse nation make it challenging to both represent constituents while also finding common ground with legislators from other regions.</a:t>
            </a:r>
            <a:endParaRPr lang="en-US" dirty="0"/>
          </a:p>
        </p:txBody>
      </p:sp>
      <p:pic>
        <p:nvPicPr>
          <p:cNvPr id="10242" name="Picture 2" descr="U.S. Sen. Arlen Specter (L) listens as an unidentified man shouts at him during a town hall meeting August 11, 2009 in Lebanon, Pennsylvania. Specter held the town hall meeting to speak about health care reform."/>
          <p:cNvPicPr>
            <a:picLocks noChangeAspect="1" noChangeArrowheads="1"/>
          </p:cNvPicPr>
          <p:nvPr/>
        </p:nvPicPr>
        <p:blipFill>
          <a:blip r:embed="rId2" cstate="print"/>
          <a:srcRect/>
          <a:stretch>
            <a:fillRect/>
          </a:stretch>
        </p:blipFill>
        <p:spPr bwMode="auto">
          <a:xfrm>
            <a:off x="2819400" y="3810000"/>
            <a:ext cx="3524250" cy="25452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6629400" y="5181600"/>
            <a:ext cx="2133600" cy="1200329"/>
          </a:xfrm>
          <a:prstGeom prst="rect">
            <a:avLst/>
          </a:prstGeom>
          <a:noFill/>
        </p:spPr>
        <p:txBody>
          <a:bodyPr wrap="square" rtlCol="0">
            <a:spAutoFit/>
          </a:bodyPr>
          <a:lstStyle/>
          <a:p>
            <a:endParaRPr lang="en-US" dirty="0" smtClean="0">
              <a:hlinkClick r:id="rId3"/>
            </a:endParaRPr>
          </a:p>
          <a:p>
            <a:r>
              <a:rPr lang="en-US" dirty="0" smtClean="0">
                <a:hlinkClick r:id="rId3"/>
              </a:rPr>
              <a:t>http://www.youtube.com/watch?v=jV1jmvMHsS0</a:t>
            </a:r>
            <a:endParaRPr lang="en-US" dirty="0"/>
          </a:p>
        </p:txBody>
      </p:sp>
      <p:sp>
        <p:nvSpPr>
          <p:cNvPr id="6" name="TextBox 5"/>
          <p:cNvSpPr txBox="1"/>
          <p:nvPr/>
        </p:nvSpPr>
        <p:spPr>
          <a:xfrm>
            <a:off x="6705600" y="4267200"/>
            <a:ext cx="2133600" cy="1200329"/>
          </a:xfrm>
          <a:prstGeom prst="rect">
            <a:avLst/>
          </a:prstGeom>
          <a:noFill/>
        </p:spPr>
        <p:txBody>
          <a:bodyPr wrap="square" rtlCol="0">
            <a:spAutoFit/>
          </a:bodyPr>
          <a:lstStyle/>
          <a:p>
            <a:r>
              <a:rPr lang="en-US" i="1" dirty="0" smtClean="0"/>
              <a:t>Congressman Specter dealing with “unhappy” constituent</a:t>
            </a:r>
            <a:endParaRPr lang="en-US" i="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Serving Constituents</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Communications</a:t>
            </a:r>
          </a:p>
          <a:p>
            <a:pPr lvl="1"/>
            <a:r>
              <a:rPr lang="en-US" dirty="0" smtClean="0"/>
              <a:t>Media appearances, websites, </a:t>
            </a:r>
          </a:p>
          <a:p>
            <a:pPr lvl="1">
              <a:buNone/>
            </a:pPr>
            <a:r>
              <a:rPr lang="en-US" dirty="0" smtClean="0"/>
              <a:t>    town hall meetings…</a:t>
            </a:r>
          </a:p>
          <a:p>
            <a:r>
              <a:rPr lang="en-US" dirty="0" smtClean="0"/>
              <a:t>Case Work</a:t>
            </a:r>
          </a:p>
          <a:p>
            <a:pPr lvl="1"/>
            <a:r>
              <a:rPr lang="en-US" dirty="0" smtClean="0"/>
              <a:t>Staffers help constituents solve problems involving national government.  </a:t>
            </a:r>
          </a:p>
          <a:p>
            <a:pPr lvl="2"/>
            <a:r>
              <a:rPr lang="en-US" dirty="0" smtClean="0"/>
              <a:t>Ex) Dealing with agencies (IRS, Social Security), asking for favors (tours, meetings w/ legislators)</a:t>
            </a:r>
          </a:p>
          <a:p>
            <a:r>
              <a:rPr lang="en-US" dirty="0" smtClean="0"/>
              <a:t>Serving Constituents’ Interests and Concerns</a:t>
            </a:r>
          </a:p>
          <a:p>
            <a:pPr lvl="1"/>
            <a:r>
              <a:rPr lang="en-US" dirty="0" smtClean="0"/>
              <a:t>Introducing / sponsoring legislation that serves constituents interests. </a:t>
            </a:r>
          </a:p>
          <a:p>
            <a:pPr lvl="1"/>
            <a:r>
              <a:rPr lang="en-US" dirty="0" smtClean="0"/>
              <a:t>Working to have federal projects located in district (highways) </a:t>
            </a:r>
            <a:endParaRPr lang="en-US" dirty="0"/>
          </a:p>
        </p:txBody>
      </p:sp>
      <p:pic>
        <p:nvPicPr>
          <p:cNvPr id="9218" name="Picture 2" descr="http://ninthjustice.nationaljournal.com/Whitehouse_rally-thumb-550x323.jpg"/>
          <p:cNvPicPr>
            <a:picLocks noChangeAspect="1" noChangeArrowheads="1"/>
          </p:cNvPicPr>
          <p:nvPr/>
        </p:nvPicPr>
        <p:blipFill>
          <a:blip r:embed="rId2" cstate="print"/>
          <a:srcRect/>
          <a:stretch>
            <a:fillRect/>
          </a:stretch>
        </p:blipFill>
        <p:spPr bwMode="auto">
          <a:xfrm>
            <a:off x="5759646" y="1371600"/>
            <a:ext cx="2984303" cy="1752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smtClean="0"/>
              <a:t>Essential Question</a:t>
            </a:r>
            <a:endParaRPr lang="en-US" sz="4000" dirty="0"/>
          </a:p>
        </p:txBody>
      </p:sp>
      <p:sp>
        <p:nvSpPr>
          <p:cNvPr id="3" name="Content Placeholder 2"/>
          <p:cNvSpPr>
            <a:spLocks noGrp="1"/>
          </p:cNvSpPr>
          <p:nvPr>
            <p:ph sz="quarter" idx="1"/>
          </p:nvPr>
        </p:nvSpPr>
        <p:spPr>
          <a:xfrm>
            <a:off x="381000" y="1524001"/>
            <a:ext cx="8229600" cy="1371600"/>
          </a:xfrm>
        </p:spPr>
        <p:txBody>
          <a:bodyPr>
            <a:normAutofit/>
          </a:bodyPr>
          <a:lstStyle/>
          <a:p>
            <a:r>
              <a:rPr lang="en-US" i="1" dirty="0" smtClean="0"/>
              <a:t>How Have The Values And Principles Embodied In The Constitution Shaped American Institutions And Practices?</a:t>
            </a:r>
            <a:endParaRPr lang="en-US" i="1" dirty="0"/>
          </a:p>
        </p:txBody>
      </p:sp>
      <p:pic>
        <p:nvPicPr>
          <p:cNvPr id="52226" name="Picture 2" descr="http://www.globaljusticegame.mrap.info/the_game/game_documents/cancer_alley/images/us_congress.jpg"/>
          <p:cNvPicPr>
            <a:picLocks noChangeAspect="1" noChangeArrowheads="1"/>
          </p:cNvPicPr>
          <p:nvPr/>
        </p:nvPicPr>
        <p:blipFill>
          <a:blip r:embed="rId2" cstate="print"/>
          <a:srcRect/>
          <a:stretch>
            <a:fillRect/>
          </a:stretch>
        </p:blipFill>
        <p:spPr bwMode="auto">
          <a:xfrm>
            <a:off x="2209800" y="2971800"/>
            <a:ext cx="4905375" cy="320992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457200"/>
            <a:ext cx="4267200" cy="5293757"/>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22:</a:t>
            </a:r>
            <a:endParaRPr lang="en-US" sz="4000" dirty="0" smtClean="0"/>
          </a:p>
          <a:p>
            <a:r>
              <a:rPr lang="en-US" sz="4000" i="1" dirty="0" smtClean="0"/>
              <a:t>How Does Congress Perform Its Functions in the American Constitutional System?</a:t>
            </a:r>
          </a:p>
          <a:p>
            <a:endParaRPr lang="en-US" dirty="0"/>
          </a:p>
        </p:txBody>
      </p:sp>
      <p:pic>
        <p:nvPicPr>
          <p:cNvPr id="4" name="Picture 3" descr="0809webwtphs_lsn22.jpg"/>
          <p:cNvPicPr>
            <a:picLocks noChangeAspect="1"/>
          </p:cNvPicPr>
          <p:nvPr/>
        </p:nvPicPr>
        <p:blipFill>
          <a:blip r:embed="rId2" cstate="print"/>
          <a:stretch>
            <a:fillRect/>
          </a:stretch>
        </p:blipFill>
        <p:spPr>
          <a:xfrm>
            <a:off x="4618451" y="228600"/>
            <a:ext cx="4258849" cy="6096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000" dirty="0" smtClean="0"/>
              <a:t>Purpose</a:t>
            </a:r>
            <a:endParaRPr lang="en-US" sz="4000" dirty="0"/>
          </a:p>
        </p:txBody>
      </p:sp>
      <p:sp>
        <p:nvSpPr>
          <p:cNvPr id="2" name="Content Placeholder 1"/>
          <p:cNvSpPr>
            <a:spLocks noGrp="1"/>
          </p:cNvSpPr>
          <p:nvPr>
            <p:ph sz="quarter" idx="1"/>
          </p:nvPr>
        </p:nvSpPr>
        <p:spPr/>
        <p:txBody>
          <a:bodyPr>
            <a:normAutofit/>
          </a:bodyPr>
          <a:lstStyle/>
          <a:p>
            <a:r>
              <a:rPr lang="en-US" dirty="0" smtClean="0"/>
              <a:t>Congress is one of few national assemblies with the power to initiate legislation, not simply vote on executive’s proposals. </a:t>
            </a:r>
          </a:p>
          <a:p>
            <a:r>
              <a:rPr lang="en-US" dirty="0" smtClean="0"/>
              <a:t>Congress also conducts investigations that lead to important changes in policy and removal of officials. </a:t>
            </a:r>
          </a:p>
          <a:p>
            <a:r>
              <a:rPr lang="en-US" dirty="0" smtClean="0"/>
              <a:t>Despite its rules and leadership structures, the 535 member Congress faces challenges representing their growing and diverse constituencies. </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152400"/>
            <a:ext cx="8229600" cy="1143000"/>
          </a:xfrm>
        </p:spPr>
        <p:txBody>
          <a:bodyPr>
            <a:normAutofit/>
          </a:bodyPr>
          <a:lstStyle/>
          <a:p>
            <a:r>
              <a:rPr lang="en-US" sz="4000" dirty="0" smtClean="0"/>
              <a:t>Objectives</a:t>
            </a:r>
            <a:endParaRPr lang="en-US" sz="4000" dirty="0"/>
          </a:p>
        </p:txBody>
      </p:sp>
      <p:sp>
        <p:nvSpPr>
          <p:cNvPr id="5" name="Content Placeholder 4"/>
          <p:cNvSpPr>
            <a:spLocks noGrp="1"/>
          </p:cNvSpPr>
          <p:nvPr>
            <p:ph sz="quarter" idx="1"/>
          </p:nvPr>
        </p:nvSpPr>
        <p:spPr>
          <a:xfrm>
            <a:off x="228600" y="1143000"/>
            <a:ext cx="8458200" cy="4864291"/>
          </a:xfrm>
        </p:spPr>
        <p:txBody>
          <a:bodyPr/>
          <a:lstStyle/>
          <a:p>
            <a:endParaRPr lang="en-US" i="1" dirty="0" smtClean="0"/>
          </a:p>
          <a:p>
            <a:endParaRPr lang="en-US" i="1" dirty="0"/>
          </a:p>
        </p:txBody>
      </p:sp>
      <p:sp>
        <p:nvSpPr>
          <p:cNvPr id="6" name="Content Placeholder 1"/>
          <p:cNvSpPr txBox="1">
            <a:spLocks/>
          </p:cNvSpPr>
          <p:nvPr/>
        </p:nvSpPr>
        <p:spPr>
          <a:xfrm>
            <a:off x="457200" y="1481328"/>
            <a:ext cx="8458200" cy="4919472"/>
          </a:xfrm>
          <a:prstGeom prst="rect">
            <a:avLst/>
          </a:prstGeom>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dirty="0" smtClean="0"/>
              <a:t>Describe the role of rules, committees, and political parties in Congress. </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0" i="1" u="none" strike="noStrike" kern="1200" cap="none" spc="0" normalizeH="0" noProof="0" dirty="0" smtClean="0">
                <a:ln>
                  <a:noFill/>
                </a:ln>
                <a:solidFill>
                  <a:schemeClr val="tx1"/>
                </a:solidFill>
                <a:effectLst/>
                <a:uLnTx/>
                <a:uFillTx/>
                <a:latin typeface="+mn-lt"/>
                <a:ea typeface="+mn-ea"/>
                <a:cs typeface="+mn-cs"/>
              </a:rPr>
              <a:t>Describe the lawmaking process.</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dirty="0" smtClean="0"/>
              <a:t>Identify the primary sources members rely upon.</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dirty="0" smtClean="0"/>
              <a:t>Explain the importance of Congress’ power to investigate.</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dirty="0" smtClean="0"/>
              <a:t>Explain why compromise is required in the deliberative process. </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dirty="0" smtClean="0"/>
              <a:t>Evaluate, take, and defend positions on how Congress functions and whether it should streamline its procedures. </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lang="en-US" sz="2700" i="1"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228600"/>
            <a:ext cx="8229600" cy="1143000"/>
          </a:xfrm>
        </p:spPr>
        <p:txBody>
          <a:bodyPr>
            <a:normAutofit/>
          </a:bodyPr>
          <a:lstStyle/>
          <a:p>
            <a:r>
              <a:rPr lang="en-US" sz="4000" dirty="0" smtClean="0"/>
              <a:t>Terms to Know</a:t>
            </a:r>
            <a:endParaRPr lang="en-US" sz="4000" dirty="0"/>
          </a:p>
        </p:txBody>
      </p:sp>
      <p:sp>
        <p:nvSpPr>
          <p:cNvPr id="2" name="Content Placeholder 1"/>
          <p:cNvSpPr>
            <a:spLocks noGrp="1"/>
          </p:cNvSpPr>
          <p:nvPr>
            <p:ph sz="quarter" idx="1"/>
          </p:nvPr>
        </p:nvSpPr>
        <p:spPr>
          <a:xfrm>
            <a:off x="0" y="1447800"/>
            <a:ext cx="9144000" cy="4724400"/>
          </a:xfrm>
        </p:spPr>
        <p:txBody>
          <a:bodyPr>
            <a:normAutofit fontScale="62500" lnSpcReduction="20000"/>
          </a:bodyPr>
          <a:lstStyle/>
          <a:p>
            <a:pPr>
              <a:buNone/>
            </a:pPr>
            <a:r>
              <a:rPr lang="en-US" b="1" dirty="0" smtClean="0"/>
              <a:t>	bill</a:t>
            </a:r>
            <a:r>
              <a:rPr lang="en-US" dirty="0" smtClean="0"/>
              <a:t> </a:t>
            </a:r>
            <a:br>
              <a:rPr lang="en-US" dirty="0" smtClean="0"/>
            </a:br>
            <a:r>
              <a:rPr lang="en-US" dirty="0" smtClean="0"/>
              <a:t/>
            </a:r>
            <a:br>
              <a:rPr lang="en-US" dirty="0" smtClean="0"/>
            </a:br>
            <a:r>
              <a:rPr lang="en-US" dirty="0" smtClean="0"/>
              <a:t>A proposed law placed before a legislature for approval.     </a:t>
            </a:r>
            <a:br>
              <a:rPr lang="en-US" dirty="0" smtClean="0"/>
            </a:br>
            <a:r>
              <a:rPr lang="en-US" dirty="0" smtClean="0"/>
              <a:t/>
            </a:r>
            <a:br>
              <a:rPr lang="en-US" dirty="0" smtClean="0"/>
            </a:br>
            <a:r>
              <a:rPr lang="en-US" b="1" dirty="0" smtClean="0"/>
              <a:t>cloture</a:t>
            </a:r>
            <a:r>
              <a:rPr lang="en-US" dirty="0" smtClean="0"/>
              <a:t> </a:t>
            </a:r>
            <a:br>
              <a:rPr lang="en-US" dirty="0" smtClean="0"/>
            </a:br>
            <a:r>
              <a:rPr lang="en-US" dirty="0" smtClean="0"/>
              <a:t/>
            </a:r>
            <a:br>
              <a:rPr lang="en-US" dirty="0" smtClean="0"/>
            </a:br>
            <a:r>
              <a:rPr lang="en-US" dirty="0" smtClean="0"/>
              <a:t>A rule of the U.S. Senate stipulating that debate on a legislative proposal be cut off and the proposal voted upon by the full Senate if sixty members agree.   </a:t>
            </a:r>
            <a:br>
              <a:rPr lang="en-US" dirty="0" smtClean="0"/>
            </a:br>
            <a:r>
              <a:rPr lang="en-US" dirty="0" smtClean="0"/>
              <a:t/>
            </a:r>
            <a:br>
              <a:rPr lang="en-US" dirty="0" smtClean="0"/>
            </a:br>
            <a:r>
              <a:rPr lang="en-US" b="1" dirty="0" smtClean="0"/>
              <a:t>filibuster</a:t>
            </a:r>
            <a:r>
              <a:rPr lang="en-US" dirty="0" smtClean="0"/>
              <a:t> </a:t>
            </a:r>
            <a:br>
              <a:rPr lang="en-US" dirty="0" smtClean="0"/>
            </a:br>
            <a:r>
              <a:rPr lang="en-US" dirty="0" smtClean="0"/>
              <a:t/>
            </a:r>
            <a:br>
              <a:rPr lang="en-US" dirty="0" smtClean="0"/>
            </a:br>
            <a:r>
              <a:rPr lang="en-US" dirty="0" smtClean="0"/>
              <a:t>The practice of refusing to surrender the floor during a debate to prevent the Senate from voting on a proposal.  </a:t>
            </a:r>
            <a:br>
              <a:rPr lang="en-US" dirty="0" smtClean="0"/>
            </a:br>
            <a:r>
              <a:rPr lang="en-US" dirty="0" smtClean="0"/>
              <a:t/>
            </a:r>
            <a:br>
              <a:rPr lang="en-US" dirty="0" smtClean="0"/>
            </a:br>
            <a:r>
              <a:rPr lang="en-US" b="1" dirty="0" smtClean="0"/>
              <a:t>impeachment</a:t>
            </a:r>
            <a:r>
              <a:rPr lang="en-US" dirty="0" smtClean="0"/>
              <a:t> </a:t>
            </a:r>
            <a:br>
              <a:rPr lang="en-US" dirty="0" smtClean="0"/>
            </a:br>
            <a:r>
              <a:rPr lang="en-US" dirty="0" smtClean="0"/>
              <a:t/>
            </a:r>
            <a:br>
              <a:rPr lang="en-US" dirty="0" smtClean="0"/>
            </a:br>
            <a:r>
              <a:rPr lang="en-US" dirty="0" smtClean="0"/>
              <a:t>Charging a public official with a crime while in office and bringing him or her to trial. Convicted officials are removed from office.    </a:t>
            </a:r>
            <a:br>
              <a:rPr lang="en-US" dirty="0" smtClean="0"/>
            </a:br>
            <a:r>
              <a:rPr lang="en-US" dirty="0" smtClean="0"/>
              <a:t/>
            </a:r>
            <a:br>
              <a:rPr lang="en-US" dirty="0" smtClean="0"/>
            </a:br>
            <a:r>
              <a:rPr lang="en-US" b="1" dirty="0" smtClean="0"/>
              <a:t>lobbying</a:t>
            </a:r>
            <a:r>
              <a:rPr lang="en-US" dirty="0" smtClean="0"/>
              <a:t> </a:t>
            </a:r>
            <a:br>
              <a:rPr lang="en-US" dirty="0" smtClean="0"/>
            </a:br>
            <a:r>
              <a:rPr lang="en-US" dirty="0" smtClean="0"/>
              <a:t/>
            </a:r>
            <a:br>
              <a:rPr lang="en-US" dirty="0" smtClean="0"/>
            </a:br>
            <a:r>
              <a:rPr lang="en-US" dirty="0" smtClean="0"/>
              <a:t>The practice of attempting to affect legislation by influencing legislators.   </a:t>
            </a:r>
            <a:endParaRPr lang="en-US"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228600"/>
            <a:ext cx="8229600" cy="1143000"/>
          </a:xfrm>
        </p:spPr>
        <p:txBody>
          <a:bodyPr>
            <a:normAutofit/>
          </a:bodyPr>
          <a:lstStyle/>
          <a:p>
            <a:r>
              <a:rPr lang="en-US" sz="4000" dirty="0" smtClean="0"/>
              <a:t>Terms to Know</a:t>
            </a:r>
            <a:endParaRPr lang="en-US" sz="4000" dirty="0"/>
          </a:p>
        </p:txBody>
      </p:sp>
      <p:sp>
        <p:nvSpPr>
          <p:cNvPr id="2" name="Content Placeholder 1"/>
          <p:cNvSpPr>
            <a:spLocks noGrp="1"/>
          </p:cNvSpPr>
          <p:nvPr>
            <p:ph sz="quarter" idx="1"/>
          </p:nvPr>
        </p:nvSpPr>
        <p:spPr>
          <a:xfrm>
            <a:off x="0" y="1447800"/>
            <a:ext cx="9144000" cy="4724400"/>
          </a:xfrm>
        </p:spPr>
        <p:txBody>
          <a:bodyPr>
            <a:normAutofit fontScale="62500" lnSpcReduction="20000"/>
          </a:bodyPr>
          <a:lstStyle/>
          <a:p>
            <a:pPr>
              <a:buNone/>
            </a:pPr>
            <a:r>
              <a:rPr lang="en-US" b="1" dirty="0" smtClean="0"/>
              <a:t>	pocket veto</a:t>
            </a:r>
            <a:r>
              <a:rPr lang="en-US" dirty="0" smtClean="0"/>
              <a:t> </a:t>
            </a:r>
            <a:br>
              <a:rPr lang="en-US" dirty="0" smtClean="0"/>
            </a:br>
            <a:r>
              <a:rPr lang="en-US" dirty="0" smtClean="0"/>
              <a:t/>
            </a:r>
            <a:br>
              <a:rPr lang="en-US" dirty="0" smtClean="0"/>
            </a:br>
            <a:r>
              <a:rPr lang="en-US" dirty="0" smtClean="0"/>
              <a:t>A presidential practice that allows a bill to die if not signed within ten days and Congress is adjourned. The president is conceived as keeping the bill in his pocket rather than taking it out and signing it.   </a:t>
            </a:r>
            <a:br>
              <a:rPr lang="en-US" dirty="0" smtClean="0"/>
            </a:br>
            <a:r>
              <a:rPr lang="en-US" dirty="0" smtClean="0"/>
              <a:t/>
            </a:r>
            <a:br>
              <a:rPr lang="en-US" dirty="0" smtClean="0"/>
            </a:br>
            <a:r>
              <a:rPr lang="en-US" b="1" dirty="0" smtClean="0"/>
              <a:t>power to investigate</a:t>
            </a:r>
            <a:r>
              <a:rPr lang="en-US" dirty="0" smtClean="0"/>
              <a:t> </a:t>
            </a:r>
            <a:br>
              <a:rPr lang="en-US" dirty="0" smtClean="0"/>
            </a:br>
            <a:r>
              <a:rPr lang="en-US" dirty="0" smtClean="0"/>
              <a:t/>
            </a:r>
            <a:br>
              <a:rPr lang="en-US" dirty="0" smtClean="0"/>
            </a:br>
            <a:r>
              <a:rPr lang="en-US" dirty="0" smtClean="0"/>
              <a:t>The power of Congress to undertake formal inquiries into matters of public business and public policy.    </a:t>
            </a:r>
            <a:br>
              <a:rPr lang="en-US" dirty="0" smtClean="0"/>
            </a:br>
            <a:r>
              <a:rPr lang="en-US" dirty="0" smtClean="0"/>
              <a:t/>
            </a:r>
            <a:br>
              <a:rPr lang="en-US" dirty="0" smtClean="0"/>
            </a:br>
            <a:r>
              <a:rPr lang="en-US" b="1" dirty="0" smtClean="0"/>
              <a:t>resolution</a:t>
            </a:r>
            <a:r>
              <a:rPr lang="en-US" dirty="0" smtClean="0"/>
              <a:t> </a:t>
            </a:r>
            <a:br>
              <a:rPr lang="en-US" dirty="0" smtClean="0"/>
            </a:br>
            <a:r>
              <a:rPr lang="en-US" dirty="0" smtClean="0"/>
              <a:t/>
            </a:r>
            <a:br>
              <a:rPr lang="en-US" dirty="0" smtClean="0"/>
            </a:br>
            <a:r>
              <a:rPr lang="en-US" dirty="0" smtClean="0"/>
              <a:t>A formal statement of a decision or expression of opinion put before or adopted by an assembly such as the U.S. Congress.   </a:t>
            </a:r>
            <a:br>
              <a:rPr lang="en-US" dirty="0" smtClean="0"/>
            </a:br>
            <a:r>
              <a:rPr lang="en-US" dirty="0" smtClean="0"/>
              <a:t/>
            </a:r>
            <a:br>
              <a:rPr lang="en-US" dirty="0" smtClean="0"/>
            </a:br>
            <a:r>
              <a:rPr lang="en-US" b="1" dirty="0" smtClean="0"/>
              <a:t>seniority</a:t>
            </a:r>
            <a:r>
              <a:rPr lang="en-US" dirty="0" smtClean="0"/>
              <a:t> </a:t>
            </a:r>
            <a:br>
              <a:rPr lang="en-US" dirty="0" smtClean="0"/>
            </a:br>
            <a:r>
              <a:rPr lang="en-US" dirty="0" smtClean="0"/>
              <a:t/>
            </a:r>
            <a:br>
              <a:rPr lang="en-US" dirty="0" smtClean="0"/>
            </a:br>
            <a:r>
              <a:rPr lang="en-US" dirty="0" smtClean="0"/>
              <a:t>Length of service. In the U.S. House of Representatives or the U.S. Senate, certain powers and responsibilities of congressional members, such as committee chairmanships, are granted on the basis of their time in office.    </a:t>
            </a:r>
            <a:br>
              <a:rPr lang="en-US" dirty="0" smtClean="0"/>
            </a:br>
            <a:endParaRPr lang="en-US"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 of Rules &amp; Committees</a:t>
            </a:r>
            <a:endParaRPr lang="en-US" dirty="0"/>
          </a:p>
        </p:txBody>
      </p:sp>
      <p:sp>
        <p:nvSpPr>
          <p:cNvPr id="3" name="Content Placeholder 2"/>
          <p:cNvSpPr>
            <a:spLocks noGrp="1"/>
          </p:cNvSpPr>
          <p:nvPr>
            <p:ph sz="quarter" idx="1"/>
          </p:nvPr>
        </p:nvSpPr>
        <p:spPr/>
        <p:txBody>
          <a:bodyPr/>
          <a:lstStyle/>
          <a:p>
            <a:r>
              <a:rPr lang="en-US" dirty="0" smtClean="0"/>
              <a:t>Rules and Committees not specified in Constitution, but instead created by each chamber (Art. 1 Sec. 5)</a:t>
            </a:r>
          </a:p>
          <a:p>
            <a:r>
              <a:rPr lang="en-US" dirty="0" smtClean="0"/>
              <a:t>Committees </a:t>
            </a:r>
          </a:p>
          <a:p>
            <a:pPr lvl="1"/>
            <a:r>
              <a:rPr lang="en-US" dirty="0" smtClean="0"/>
              <a:t>Standing (permanent) Committees have jurisdiction over particular subjects, appoint more specific subcommittees</a:t>
            </a:r>
          </a:p>
          <a:p>
            <a:pPr lvl="2"/>
            <a:r>
              <a:rPr lang="en-US" dirty="0" smtClean="0"/>
              <a:t>Ex) </a:t>
            </a:r>
            <a:r>
              <a:rPr lang="en-US" dirty="0" smtClean="0">
                <a:solidFill>
                  <a:schemeClr val="tx2"/>
                </a:solidFill>
                <a:hlinkClick r:id="rId2"/>
              </a:rPr>
              <a:t>http://www.govtrack.us/congress/committee.xpd</a:t>
            </a:r>
            <a:endParaRPr lang="en-US" dirty="0" smtClean="0">
              <a:solidFill>
                <a:schemeClr val="tx2"/>
              </a:solidFill>
            </a:endParaRPr>
          </a:p>
          <a:p>
            <a:pPr lvl="2"/>
            <a:r>
              <a:rPr lang="en-US" dirty="0" smtClean="0"/>
              <a:t>Hold hearings to hear public </a:t>
            </a:r>
          </a:p>
          <a:p>
            <a:pPr lvl="2">
              <a:buNone/>
            </a:pPr>
            <a:r>
              <a:rPr lang="en-US" dirty="0" smtClean="0"/>
              <a:t>    testimony or conduct </a:t>
            </a:r>
            <a:r>
              <a:rPr lang="en-US" dirty="0" err="1" smtClean="0"/>
              <a:t>gov’t</a:t>
            </a:r>
            <a:r>
              <a:rPr lang="en-US" dirty="0" smtClean="0"/>
              <a:t> oversight</a:t>
            </a:r>
          </a:p>
          <a:p>
            <a:pPr lvl="1"/>
            <a:r>
              <a:rPr lang="en-US" dirty="0" smtClean="0"/>
              <a:t>Select Committees (task forces)</a:t>
            </a:r>
          </a:p>
          <a:p>
            <a:pPr lvl="1">
              <a:buNone/>
            </a:pPr>
            <a:r>
              <a:rPr lang="en-US" dirty="0" smtClean="0"/>
              <a:t>    exist for limit time for specific</a:t>
            </a:r>
          </a:p>
          <a:p>
            <a:pPr lvl="1">
              <a:buNone/>
            </a:pPr>
            <a:r>
              <a:rPr lang="en-US" dirty="0" smtClean="0"/>
              <a:t>    purpose</a:t>
            </a:r>
            <a:endParaRPr lang="en-US" dirty="0"/>
          </a:p>
        </p:txBody>
      </p:sp>
      <p:pic>
        <p:nvPicPr>
          <p:cNvPr id="8194" name="Picture 2" descr="http://a.espncdn.com/photo/2009/0123/mlb_g_mcgwire_congress_600.jpg"/>
          <p:cNvPicPr>
            <a:picLocks noChangeAspect="1" noChangeArrowheads="1"/>
          </p:cNvPicPr>
          <p:nvPr/>
        </p:nvPicPr>
        <p:blipFill>
          <a:blip r:embed="rId3" cstate="print"/>
          <a:srcRect/>
          <a:stretch>
            <a:fillRect/>
          </a:stretch>
        </p:blipFill>
        <p:spPr bwMode="auto">
          <a:xfrm>
            <a:off x="5638800" y="4114800"/>
            <a:ext cx="3314700" cy="2209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 of Rules &amp; Committees</a:t>
            </a:r>
            <a:endParaRPr lang="en-US" dirty="0"/>
          </a:p>
        </p:txBody>
      </p:sp>
      <p:sp>
        <p:nvSpPr>
          <p:cNvPr id="3" name="Content Placeholder 2"/>
          <p:cNvSpPr>
            <a:spLocks noGrp="1"/>
          </p:cNvSpPr>
          <p:nvPr>
            <p:ph sz="quarter" idx="1"/>
          </p:nvPr>
        </p:nvSpPr>
        <p:spPr>
          <a:xfrm>
            <a:off x="301752" y="1527048"/>
            <a:ext cx="5946648" cy="4797552"/>
          </a:xfrm>
        </p:spPr>
        <p:txBody>
          <a:bodyPr>
            <a:normAutofit lnSpcReduction="10000"/>
          </a:bodyPr>
          <a:lstStyle/>
          <a:p>
            <a:r>
              <a:rPr lang="en-US" dirty="0" smtClean="0"/>
              <a:t>Rules</a:t>
            </a:r>
          </a:p>
          <a:p>
            <a:pPr lvl="1"/>
            <a:r>
              <a:rPr lang="en-US" dirty="0" smtClean="0"/>
              <a:t>Examples</a:t>
            </a:r>
          </a:p>
          <a:p>
            <a:pPr lvl="2"/>
            <a:r>
              <a:rPr lang="en-US" dirty="0" smtClean="0"/>
              <a:t>House rules specify size and jurisdiction of committees /  govern form and structure of debate </a:t>
            </a:r>
          </a:p>
          <a:p>
            <a:pPr lvl="2"/>
            <a:r>
              <a:rPr lang="en-US" dirty="0" smtClean="0"/>
              <a:t>Senate more informal, </a:t>
            </a:r>
            <a:r>
              <a:rPr lang="en-US" b="1" dirty="0" smtClean="0"/>
              <a:t>filibuster</a:t>
            </a:r>
            <a:r>
              <a:rPr lang="en-US" dirty="0" smtClean="0"/>
              <a:t> option remains open at all times. </a:t>
            </a:r>
          </a:p>
          <a:p>
            <a:pPr lvl="3"/>
            <a:r>
              <a:rPr lang="en-US" dirty="0" smtClean="0"/>
              <a:t>However, 60 votes (cloture) brings proposal to a vote</a:t>
            </a:r>
          </a:p>
          <a:p>
            <a:r>
              <a:rPr lang="en-US" dirty="0" smtClean="0"/>
              <a:t>Party Organization</a:t>
            </a:r>
          </a:p>
          <a:p>
            <a:pPr lvl="1"/>
            <a:r>
              <a:rPr lang="en-US" dirty="0" smtClean="0"/>
              <a:t>Leaders encourage members to adhere to party platform</a:t>
            </a:r>
          </a:p>
          <a:p>
            <a:pPr lvl="1"/>
            <a:r>
              <a:rPr lang="en-US" dirty="0" smtClean="0"/>
              <a:t>Committee chairs appointed by seniority and party loyalty</a:t>
            </a:r>
          </a:p>
          <a:p>
            <a:pPr lvl="2"/>
            <a:endParaRPr lang="en-US" dirty="0" smtClean="0"/>
          </a:p>
          <a:p>
            <a:pPr lvl="1"/>
            <a:endParaRPr lang="en-US" dirty="0"/>
          </a:p>
        </p:txBody>
      </p:sp>
      <p:pic>
        <p:nvPicPr>
          <p:cNvPr id="7170" name="Picture 2" descr="http://www.motherjones.com/files/images/Blog_Thurmond_Filibuster.jpg"/>
          <p:cNvPicPr>
            <a:picLocks noChangeAspect="1" noChangeArrowheads="1"/>
          </p:cNvPicPr>
          <p:nvPr/>
        </p:nvPicPr>
        <p:blipFill>
          <a:blip r:embed="rId2" cstate="print"/>
          <a:srcRect/>
          <a:stretch>
            <a:fillRect/>
          </a:stretch>
        </p:blipFill>
        <p:spPr bwMode="auto">
          <a:xfrm>
            <a:off x="6400800" y="2057400"/>
            <a:ext cx="2533650" cy="31718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Congressional Leadership</a:t>
            </a:r>
            <a:endParaRPr lang="en-US" dirty="0"/>
          </a:p>
        </p:txBody>
      </p:sp>
      <p:sp>
        <p:nvSpPr>
          <p:cNvPr id="3" name="Content Placeholder 2"/>
          <p:cNvSpPr>
            <a:spLocks noGrp="1"/>
          </p:cNvSpPr>
          <p:nvPr>
            <p:ph sz="quarter" idx="1"/>
          </p:nvPr>
        </p:nvSpPr>
        <p:spPr>
          <a:xfrm>
            <a:off x="0" y="1371600"/>
            <a:ext cx="8842248" cy="4797552"/>
          </a:xfrm>
        </p:spPr>
        <p:txBody>
          <a:bodyPr>
            <a:normAutofit lnSpcReduction="10000"/>
          </a:bodyPr>
          <a:lstStyle/>
          <a:p>
            <a:r>
              <a:rPr lang="en-US" dirty="0" smtClean="0"/>
              <a:t>House Leadership (3 models)</a:t>
            </a:r>
          </a:p>
          <a:p>
            <a:pPr lvl="1"/>
            <a:r>
              <a:rPr lang="en-US" dirty="0" smtClean="0"/>
              <a:t>Strong Institutional Speaker</a:t>
            </a:r>
          </a:p>
          <a:p>
            <a:pPr lvl="2"/>
            <a:r>
              <a:rPr lang="en-US" dirty="0" smtClean="0"/>
              <a:t>Speakers wield considerable power over organization and legislative agenda</a:t>
            </a:r>
          </a:p>
          <a:p>
            <a:pPr lvl="2"/>
            <a:r>
              <a:rPr lang="en-US" dirty="0" smtClean="0"/>
              <a:t>Powers: controls committee appointments,  chairs Rules Committee, “traffic cop” deciding which bills come to the floor and rules of debate.</a:t>
            </a:r>
          </a:p>
          <a:p>
            <a:pPr lvl="1"/>
            <a:r>
              <a:rPr lang="en-US" dirty="0" smtClean="0"/>
              <a:t>Decentralized Committee Leadership</a:t>
            </a:r>
          </a:p>
          <a:p>
            <a:pPr lvl="2"/>
            <a:r>
              <a:rPr lang="en-US" dirty="0" smtClean="0"/>
              <a:t>Some historical periods witnessed committee chairs rebelling against speaker</a:t>
            </a:r>
          </a:p>
          <a:p>
            <a:pPr lvl="1"/>
            <a:r>
              <a:rPr lang="en-US" dirty="0" smtClean="0"/>
              <a:t>Party Control</a:t>
            </a:r>
          </a:p>
          <a:p>
            <a:pPr lvl="2"/>
            <a:r>
              <a:rPr lang="en-US" dirty="0" smtClean="0"/>
              <a:t>Strong speaker who represents majority party</a:t>
            </a:r>
          </a:p>
          <a:p>
            <a:pPr lvl="2"/>
            <a:r>
              <a:rPr lang="en-US" dirty="0" smtClean="0"/>
              <a:t>Committee chairs appointed based upon</a:t>
            </a:r>
          </a:p>
          <a:p>
            <a:pPr lvl="2">
              <a:buNone/>
            </a:pPr>
            <a:r>
              <a:rPr lang="en-US" dirty="0" smtClean="0"/>
              <a:t>   party loyalty</a:t>
            </a:r>
          </a:p>
          <a:p>
            <a:pPr lvl="2"/>
            <a:endParaRPr lang="en-US" dirty="0"/>
          </a:p>
        </p:txBody>
      </p:sp>
      <p:pic>
        <p:nvPicPr>
          <p:cNvPr id="6146" name="Picture 2" descr="http://www.frugal-cafe.com/public_html/frugal-blog/frugal-cafe-blogzone/wp-content/uploads/2009/03/nancy-pelosi-gavel.jpg"/>
          <p:cNvPicPr>
            <a:picLocks noChangeAspect="1" noChangeArrowheads="1"/>
          </p:cNvPicPr>
          <p:nvPr/>
        </p:nvPicPr>
        <p:blipFill>
          <a:blip r:embed="rId2" cstate="print"/>
          <a:srcRect/>
          <a:stretch>
            <a:fillRect/>
          </a:stretch>
        </p:blipFill>
        <p:spPr bwMode="auto">
          <a:xfrm>
            <a:off x="6096000" y="4419600"/>
            <a:ext cx="2819400" cy="1977408"/>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Congressional Leadership</a:t>
            </a:r>
            <a:endParaRPr lang="en-US" dirty="0"/>
          </a:p>
        </p:txBody>
      </p:sp>
      <p:sp>
        <p:nvSpPr>
          <p:cNvPr id="3" name="Content Placeholder 2"/>
          <p:cNvSpPr>
            <a:spLocks noGrp="1"/>
          </p:cNvSpPr>
          <p:nvPr>
            <p:ph sz="quarter" idx="1"/>
          </p:nvPr>
        </p:nvSpPr>
        <p:spPr/>
        <p:txBody>
          <a:bodyPr/>
          <a:lstStyle/>
          <a:p>
            <a:r>
              <a:rPr lang="en-US" dirty="0" smtClean="0"/>
              <a:t>Senate Leadership</a:t>
            </a:r>
          </a:p>
          <a:p>
            <a:pPr lvl="1"/>
            <a:r>
              <a:rPr lang="en-US" dirty="0" smtClean="0"/>
              <a:t>VP is president of Senate, but only power is to cast tie-breaking vote. </a:t>
            </a:r>
          </a:p>
          <a:p>
            <a:pPr lvl="1"/>
            <a:r>
              <a:rPr lang="en-US" dirty="0" smtClean="0"/>
              <a:t>Majority and Minority Leaders chosen by each party to guide operations. </a:t>
            </a:r>
          </a:p>
          <a:p>
            <a:pPr lvl="1"/>
            <a:endParaRPr lang="en-US" dirty="0"/>
          </a:p>
        </p:txBody>
      </p:sp>
      <p:pic>
        <p:nvPicPr>
          <p:cNvPr id="5122" name="Picture 2" descr="U.S. House Minority Leader Rep. John Boehner (R-OH) speaks a news conference March 19, 2010 on Capitol Hill in Washington, DC. Boehner said he will try his best to stop the Health Care Reform legislation."/>
          <p:cNvPicPr>
            <a:picLocks noChangeAspect="1" noChangeArrowheads="1"/>
          </p:cNvPicPr>
          <p:nvPr/>
        </p:nvPicPr>
        <p:blipFill>
          <a:blip r:embed="rId2" cstate="print"/>
          <a:srcRect/>
          <a:stretch>
            <a:fillRect/>
          </a:stretch>
        </p:blipFill>
        <p:spPr bwMode="auto">
          <a:xfrm>
            <a:off x="2819400" y="3352800"/>
            <a:ext cx="3769963" cy="29956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534400" cy="682752"/>
          </a:xfrm>
        </p:spPr>
        <p:txBody>
          <a:bodyPr>
            <a:normAutofit fontScale="90000"/>
          </a:bodyPr>
          <a:lstStyle/>
          <a:p>
            <a:r>
              <a:rPr lang="en-US" dirty="0" smtClean="0"/>
              <a:t>Majority Rule and Compromise in </a:t>
            </a:r>
            <a:br>
              <a:rPr lang="en-US" dirty="0" smtClean="0"/>
            </a:br>
            <a:r>
              <a:rPr lang="en-US" dirty="0" smtClean="0"/>
              <a:t>Congressional Deliberation</a:t>
            </a:r>
            <a:endParaRPr lang="en-US" dirty="0"/>
          </a:p>
        </p:txBody>
      </p:sp>
      <p:sp>
        <p:nvSpPr>
          <p:cNvPr id="3" name="Content Placeholder 2"/>
          <p:cNvSpPr>
            <a:spLocks noGrp="1"/>
          </p:cNvSpPr>
          <p:nvPr>
            <p:ph sz="quarter" idx="1"/>
          </p:nvPr>
        </p:nvSpPr>
        <p:spPr/>
        <p:txBody>
          <a:bodyPr/>
          <a:lstStyle/>
          <a:p>
            <a:r>
              <a:rPr lang="en-US" dirty="0" smtClean="0"/>
              <a:t>Bill vs. Resolution</a:t>
            </a:r>
          </a:p>
          <a:p>
            <a:pPr lvl="1"/>
            <a:r>
              <a:rPr lang="en-US" dirty="0" smtClean="0"/>
              <a:t>Simple resolutions address rules or express sentiments of Congress</a:t>
            </a:r>
          </a:p>
          <a:p>
            <a:pPr lvl="1"/>
            <a:r>
              <a:rPr lang="en-US" dirty="0" smtClean="0"/>
              <a:t>Joint Resolutions device for proposing Amendments or other matters.  If signed (or over-ride), has force of law</a:t>
            </a:r>
          </a:p>
          <a:p>
            <a:pPr lvl="1"/>
            <a:r>
              <a:rPr lang="en-US" dirty="0" smtClean="0"/>
              <a:t>Most proposals take form of a bill</a:t>
            </a:r>
          </a:p>
          <a:p>
            <a:pPr lvl="1"/>
            <a:r>
              <a:rPr lang="en-US" dirty="0" smtClean="0"/>
              <a:t>Bills introduced in either House (except revenue bills= H)  </a:t>
            </a:r>
          </a:p>
          <a:p>
            <a:pPr lvl="1"/>
            <a:r>
              <a:rPr lang="en-US" dirty="0" smtClean="0"/>
              <a:t>Numbers with prefix S or H</a:t>
            </a:r>
          </a:p>
          <a:p>
            <a:pPr lvl="1"/>
            <a:r>
              <a:rPr lang="en-US" dirty="0" smtClean="0"/>
              <a:t>The process is as follows…</a:t>
            </a:r>
          </a:p>
          <a:p>
            <a:pPr lvl="1"/>
            <a:endParaRPr lang="en-US" dirty="0" smtClean="0"/>
          </a:p>
        </p:txBody>
      </p:sp>
      <p:pic>
        <p:nvPicPr>
          <p:cNvPr id="4098" name="Picture 2" descr="http://www.unbossed.com/media/1/20051127-schoolhouse.jpg"/>
          <p:cNvPicPr>
            <a:picLocks noChangeAspect="1" noChangeArrowheads="1"/>
          </p:cNvPicPr>
          <p:nvPr/>
        </p:nvPicPr>
        <p:blipFill>
          <a:blip r:embed="rId2" cstate="print"/>
          <a:srcRect/>
          <a:stretch>
            <a:fillRect/>
          </a:stretch>
        </p:blipFill>
        <p:spPr bwMode="auto">
          <a:xfrm>
            <a:off x="6019800" y="4343400"/>
            <a:ext cx="1428750" cy="19526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29600" cy="1143000"/>
          </a:xfrm>
        </p:spPr>
        <p:txBody>
          <a:bodyPr>
            <a:noAutofit/>
          </a:bodyPr>
          <a:lstStyle/>
          <a:p>
            <a:r>
              <a:rPr lang="en-US" sz="5400" dirty="0" smtClean="0"/>
              <a:t>Unit Overview</a:t>
            </a:r>
            <a:endParaRPr lang="en-US" sz="5400" dirty="0"/>
          </a:p>
        </p:txBody>
      </p:sp>
      <p:sp>
        <p:nvSpPr>
          <p:cNvPr id="3" name="Content Placeholder 2"/>
          <p:cNvSpPr>
            <a:spLocks noGrp="1"/>
          </p:cNvSpPr>
          <p:nvPr>
            <p:ph sz="quarter" idx="1"/>
          </p:nvPr>
        </p:nvSpPr>
        <p:spPr>
          <a:xfrm>
            <a:off x="228600" y="1447800"/>
            <a:ext cx="8915400" cy="4876800"/>
          </a:xfrm>
        </p:spPr>
        <p:txBody>
          <a:bodyPr>
            <a:normAutofit fontScale="77500" lnSpcReduction="20000"/>
          </a:bodyPr>
          <a:lstStyle/>
          <a:p>
            <a:pPr lvl="0"/>
            <a:r>
              <a:rPr lang="en-US" b="1" dirty="0" smtClean="0"/>
              <a:t>Lesson 21</a:t>
            </a:r>
            <a:r>
              <a:rPr lang="en-US" dirty="0" smtClean="0"/>
              <a:t>:   What is the Role of Congress in American Constitutional Democracy? </a:t>
            </a:r>
          </a:p>
          <a:p>
            <a:pPr lvl="0">
              <a:buNone/>
            </a:pPr>
            <a:endParaRPr lang="en-US" dirty="0" smtClean="0"/>
          </a:p>
          <a:p>
            <a:pPr lvl="0"/>
            <a:r>
              <a:rPr lang="en-US" b="1" dirty="0" smtClean="0"/>
              <a:t>Lesson 22</a:t>
            </a:r>
            <a:r>
              <a:rPr lang="en-US" dirty="0" smtClean="0"/>
              <a:t>:   How Does Congress Perform Its Functions in the American Constitutional System?</a:t>
            </a:r>
          </a:p>
          <a:p>
            <a:pPr lvl="0">
              <a:buNone/>
            </a:pPr>
            <a:endParaRPr lang="en-US" dirty="0" smtClean="0"/>
          </a:p>
          <a:p>
            <a:pPr lvl="0"/>
            <a:r>
              <a:rPr lang="en-US" b="1" dirty="0" smtClean="0"/>
              <a:t>Lesson 23</a:t>
            </a:r>
            <a:r>
              <a:rPr lang="en-US" dirty="0" smtClean="0"/>
              <a:t>:   What Is the Role of the President in the American Constitutional System?</a:t>
            </a:r>
          </a:p>
          <a:p>
            <a:pPr lvl="0">
              <a:buNone/>
            </a:pPr>
            <a:endParaRPr lang="en-US" dirty="0" smtClean="0"/>
          </a:p>
          <a:p>
            <a:pPr lvl="0"/>
            <a:r>
              <a:rPr lang="en-US" b="1" dirty="0" smtClean="0"/>
              <a:t>Lesson 24</a:t>
            </a:r>
            <a:r>
              <a:rPr lang="en-US" dirty="0" smtClean="0"/>
              <a:t>:  How Are National Laws Administered in the American Constitutional System?  </a:t>
            </a:r>
          </a:p>
          <a:p>
            <a:pPr lvl="0">
              <a:buNone/>
            </a:pPr>
            <a:endParaRPr lang="en-US" dirty="0" smtClean="0"/>
          </a:p>
          <a:p>
            <a:pPr lvl="0"/>
            <a:r>
              <a:rPr lang="en-US" b="1" dirty="0" smtClean="0"/>
              <a:t>Lesson 25</a:t>
            </a:r>
            <a:r>
              <a:rPr lang="en-US" dirty="0" smtClean="0"/>
              <a:t>:  What Is the Role of the Supreme Court in the American Constitutional System?</a:t>
            </a:r>
          </a:p>
          <a:p>
            <a:pPr lvl="0">
              <a:buNone/>
            </a:pPr>
            <a:endParaRPr lang="en-US" dirty="0" smtClean="0"/>
          </a:p>
          <a:p>
            <a:pPr lvl="0"/>
            <a:r>
              <a:rPr lang="en-US" b="1" dirty="0" smtClean="0"/>
              <a:t>Lesson 26</a:t>
            </a:r>
            <a:r>
              <a:rPr lang="en-US" dirty="0" smtClean="0"/>
              <a:t>:   </a:t>
            </a:r>
            <a:r>
              <a:rPr lang="en-US" smtClean="0"/>
              <a:t>How </a:t>
            </a:r>
            <a:r>
              <a:rPr lang="en-US" smtClean="0"/>
              <a:t>Does </a:t>
            </a:r>
            <a:r>
              <a:rPr lang="en-US" dirty="0" smtClean="0"/>
              <a:t>American Federalism Work?   </a:t>
            </a:r>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534400" cy="758952"/>
          </a:xfrm>
        </p:spPr>
        <p:txBody>
          <a:bodyPr>
            <a:normAutofit fontScale="90000"/>
          </a:bodyPr>
          <a:lstStyle/>
          <a:p>
            <a:r>
              <a:rPr lang="en-US" dirty="0" smtClean="0"/>
              <a:t>Majority Rule and Compromise in </a:t>
            </a:r>
            <a:br>
              <a:rPr lang="en-US" dirty="0" smtClean="0"/>
            </a:br>
            <a:r>
              <a:rPr lang="en-US" dirty="0" smtClean="0"/>
              <a:t>Congressional Deliberation</a:t>
            </a:r>
            <a:endParaRPr lang="en-US" dirty="0"/>
          </a:p>
        </p:txBody>
      </p:sp>
      <p:sp>
        <p:nvSpPr>
          <p:cNvPr id="3" name="Content Placeholder 2"/>
          <p:cNvSpPr>
            <a:spLocks noGrp="1"/>
          </p:cNvSpPr>
          <p:nvPr>
            <p:ph sz="quarter" idx="1"/>
          </p:nvPr>
        </p:nvSpPr>
        <p:spPr>
          <a:xfrm>
            <a:off x="301752" y="1527048"/>
            <a:ext cx="8842248" cy="4949952"/>
          </a:xfrm>
        </p:spPr>
        <p:txBody>
          <a:bodyPr>
            <a:normAutofit lnSpcReduction="10000"/>
          </a:bodyPr>
          <a:lstStyle/>
          <a:p>
            <a:r>
              <a:rPr lang="en-US" dirty="0" smtClean="0"/>
              <a:t>Committee Assignments</a:t>
            </a:r>
          </a:p>
          <a:p>
            <a:pPr lvl="1"/>
            <a:r>
              <a:rPr lang="en-US" dirty="0" smtClean="0"/>
              <a:t>Bills assigned to at least 1 committee  / usually referred to subcommittees for rigorous scrutiny and amendments</a:t>
            </a:r>
          </a:p>
          <a:p>
            <a:r>
              <a:rPr lang="en-US" dirty="0" smtClean="0"/>
              <a:t>Hearings</a:t>
            </a:r>
          </a:p>
          <a:p>
            <a:pPr lvl="1"/>
            <a:r>
              <a:rPr lang="en-US" dirty="0" smtClean="0"/>
              <a:t>Representatives of government agencies, interest groups or outside experts present testimony</a:t>
            </a:r>
          </a:p>
          <a:p>
            <a:r>
              <a:rPr lang="en-US" dirty="0" smtClean="0"/>
              <a:t>Deliberations</a:t>
            </a:r>
          </a:p>
          <a:p>
            <a:pPr lvl="1"/>
            <a:r>
              <a:rPr lang="en-US" dirty="0" smtClean="0"/>
              <a:t>At “Mark Up” sessions, members can review, modify, approve final version, and recommend to full House or Senate</a:t>
            </a:r>
          </a:p>
          <a:p>
            <a:r>
              <a:rPr lang="en-US" dirty="0" smtClean="0"/>
              <a:t>Report</a:t>
            </a:r>
          </a:p>
          <a:p>
            <a:pPr lvl="1"/>
            <a:r>
              <a:rPr lang="en-US" dirty="0" smtClean="0"/>
              <a:t> If bill wins favorable committee vote, reported to full chamber</a:t>
            </a:r>
          </a:p>
          <a:p>
            <a:pPr lvl="1"/>
            <a:r>
              <a:rPr lang="en-US" dirty="0" smtClean="0"/>
              <a:t>Committee report justifies its actions</a:t>
            </a:r>
          </a:p>
          <a:p>
            <a:pPr lvl="1"/>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758952"/>
          </a:xfrm>
        </p:spPr>
        <p:txBody>
          <a:bodyPr>
            <a:normAutofit fontScale="90000"/>
          </a:bodyPr>
          <a:lstStyle/>
          <a:p>
            <a:r>
              <a:rPr lang="en-US" dirty="0" smtClean="0"/>
              <a:t>Majority Rule and Compromise in </a:t>
            </a:r>
            <a:br>
              <a:rPr lang="en-US" dirty="0" smtClean="0"/>
            </a:br>
            <a:r>
              <a:rPr lang="en-US" dirty="0" smtClean="0"/>
              <a:t>Congressional Deliberation</a:t>
            </a:r>
            <a:endParaRPr lang="en-US" dirty="0"/>
          </a:p>
        </p:txBody>
      </p:sp>
      <p:sp>
        <p:nvSpPr>
          <p:cNvPr id="3" name="Content Placeholder 2"/>
          <p:cNvSpPr>
            <a:spLocks noGrp="1"/>
          </p:cNvSpPr>
          <p:nvPr>
            <p:ph sz="quarter" idx="1"/>
          </p:nvPr>
        </p:nvSpPr>
        <p:spPr>
          <a:xfrm>
            <a:off x="301752" y="1527048"/>
            <a:ext cx="8842248" cy="4949952"/>
          </a:xfrm>
        </p:spPr>
        <p:txBody>
          <a:bodyPr>
            <a:normAutofit fontScale="92500" lnSpcReduction="10000"/>
          </a:bodyPr>
          <a:lstStyle/>
          <a:p>
            <a:r>
              <a:rPr lang="en-US" dirty="0" smtClean="0"/>
              <a:t>Floor Vote</a:t>
            </a:r>
          </a:p>
          <a:p>
            <a:pPr lvl="1"/>
            <a:r>
              <a:rPr lang="en-US" dirty="0" smtClean="0"/>
              <a:t>Places on calendar for consideration and a vote</a:t>
            </a:r>
          </a:p>
          <a:p>
            <a:r>
              <a:rPr lang="en-US" dirty="0" smtClean="0"/>
              <a:t>Referral to the Other Chamber</a:t>
            </a:r>
          </a:p>
          <a:p>
            <a:pPr lvl="1"/>
            <a:r>
              <a:rPr lang="en-US" dirty="0" smtClean="0"/>
              <a:t>If passed, sent to other chamber where process begins again</a:t>
            </a:r>
          </a:p>
          <a:p>
            <a:r>
              <a:rPr lang="en-US" dirty="0" smtClean="0"/>
              <a:t>Conference Committee</a:t>
            </a:r>
          </a:p>
          <a:p>
            <a:pPr lvl="1"/>
            <a:r>
              <a:rPr lang="en-US" dirty="0" smtClean="0"/>
              <a:t>When versions of bill differ (most do), conference committee (members of both house) try to reach compromise.</a:t>
            </a:r>
          </a:p>
          <a:p>
            <a:pPr lvl="1"/>
            <a:r>
              <a:rPr lang="en-US" dirty="0" smtClean="0"/>
              <a:t>If agreement reached, conference report submitted for vote (cannot be amended, can be filibustered)</a:t>
            </a:r>
          </a:p>
          <a:p>
            <a:r>
              <a:rPr lang="en-US" dirty="0" smtClean="0"/>
              <a:t>Referral to President</a:t>
            </a:r>
          </a:p>
          <a:p>
            <a:pPr lvl="1"/>
            <a:r>
              <a:rPr lang="en-US" dirty="0" smtClean="0"/>
              <a:t>If president signs, becomes law</a:t>
            </a:r>
          </a:p>
          <a:p>
            <a:pPr lvl="1"/>
            <a:r>
              <a:rPr lang="en-US" dirty="0" smtClean="0"/>
              <a:t>If vetoed, 2/3 vote needed in each chamber to over-ride</a:t>
            </a:r>
          </a:p>
          <a:p>
            <a:pPr lvl="1"/>
            <a:r>
              <a:rPr lang="en-US" dirty="0" smtClean="0"/>
              <a:t>If not signed, but Congress adjourns within 10 days,  bill is dead </a:t>
            </a:r>
          </a:p>
          <a:p>
            <a:pPr lvl="1">
              <a:buNone/>
            </a:pPr>
            <a:r>
              <a:rPr lang="en-US" dirty="0" smtClean="0"/>
              <a:t>     (pocket veto)</a:t>
            </a:r>
          </a:p>
          <a:p>
            <a:pPr lvl="1"/>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758952"/>
          </a:xfrm>
        </p:spPr>
        <p:txBody>
          <a:bodyPr>
            <a:normAutofit fontScale="90000"/>
          </a:bodyPr>
          <a:lstStyle/>
          <a:p>
            <a:r>
              <a:rPr lang="en-US" dirty="0" smtClean="0"/>
              <a:t>Majority Rule and Compromise in </a:t>
            </a:r>
            <a:br>
              <a:rPr lang="en-US" dirty="0" smtClean="0"/>
            </a:br>
            <a:r>
              <a:rPr lang="en-US" dirty="0" smtClean="0"/>
              <a:t>Congressional Deliberation</a:t>
            </a:r>
            <a:endParaRPr lang="en-US" dirty="0"/>
          </a:p>
        </p:txBody>
      </p:sp>
      <p:sp>
        <p:nvSpPr>
          <p:cNvPr id="3" name="Content Placeholder 2"/>
          <p:cNvSpPr>
            <a:spLocks noGrp="1"/>
          </p:cNvSpPr>
          <p:nvPr>
            <p:ph sz="quarter" idx="1"/>
          </p:nvPr>
        </p:nvSpPr>
        <p:spPr/>
        <p:txBody>
          <a:bodyPr/>
          <a:lstStyle/>
          <a:p>
            <a:r>
              <a:rPr lang="en-US" dirty="0" smtClean="0"/>
              <a:t>Bill must win majority support at each phase</a:t>
            </a:r>
          </a:p>
          <a:p>
            <a:r>
              <a:rPr lang="en-US" dirty="0" smtClean="0"/>
              <a:t>Sponsors of bill must be persistent and willing to compromise</a:t>
            </a:r>
          </a:p>
          <a:p>
            <a:r>
              <a:rPr lang="en-US" dirty="0" smtClean="0"/>
              <a:t>Lawmaking process demonstrates American system of representative </a:t>
            </a:r>
            <a:r>
              <a:rPr lang="en-US" dirty="0" err="1" smtClean="0"/>
              <a:t>gov’t</a:t>
            </a:r>
            <a:r>
              <a:rPr lang="en-US" dirty="0" smtClean="0"/>
              <a:t>, limited </a:t>
            </a:r>
            <a:r>
              <a:rPr lang="en-US" dirty="0" err="1" smtClean="0"/>
              <a:t>gov’t</a:t>
            </a:r>
            <a:r>
              <a:rPr lang="en-US" dirty="0" smtClean="0"/>
              <a:t> and checks and balances at work.</a:t>
            </a:r>
          </a:p>
          <a:p>
            <a:endParaRPr lang="en-US" dirty="0" smtClean="0"/>
          </a:p>
          <a:p>
            <a:r>
              <a:rPr lang="en-US" dirty="0" err="1" smtClean="0"/>
              <a:t>LawCraft</a:t>
            </a:r>
            <a:endParaRPr lang="en-US" dirty="0" smtClean="0"/>
          </a:p>
          <a:p>
            <a:pPr>
              <a:buNone/>
            </a:pPr>
            <a:r>
              <a:rPr lang="en-US" dirty="0" smtClean="0">
                <a:hlinkClick r:id="rId2"/>
              </a:rPr>
              <a:t>http://icivics.org/games/lawcraft</a:t>
            </a:r>
            <a:endParaRPr lang="en-US" dirty="0" smtClean="0"/>
          </a:p>
        </p:txBody>
      </p:sp>
      <p:pic>
        <p:nvPicPr>
          <p:cNvPr id="4" name="Picture 3" descr="LawCraft.jpg"/>
          <p:cNvPicPr>
            <a:picLocks noChangeAspect="1"/>
          </p:cNvPicPr>
          <p:nvPr/>
        </p:nvPicPr>
        <p:blipFill>
          <a:blip r:embed="rId3" cstate="print"/>
          <a:stretch>
            <a:fillRect/>
          </a:stretch>
        </p:blipFill>
        <p:spPr>
          <a:xfrm>
            <a:off x="5562600" y="4114800"/>
            <a:ext cx="3363207" cy="220980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534400" cy="758952"/>
          </a:xfrm>
        </p:spPr>
        <p:txBody>
          <a:bodyPr>
            <a:normAutofit fontScale="90000"/>
          </a:bodyPr>
          <a:lstStyle/>
          <a:p>
            <a:r>
              <a:rPr lang="en-US" dirty="0" smtClean="0"/>
              <a:t>Ideas for Legislation &amp; </a:t>
            </a:r>
            <a:br>
              <a:rPr lang="en-US" dirty="0" smtClean="0"/>
            </a:br>
            <a:r>
              <a:rPr lang="en-US" dirty="0" smtClean="0"/>
              <a:t>Deciding Which Bills to Support</a:t>
            </a:r>
            <a:endParaRPr lang="en-US" dirty="0"/>
          </a:p>
        </p:txBody>
      </p:sp>
      <p:sp>
        <p:nvSpPr>
          <p:cNvPr id="3" name="Content Placeholder 2"/>
          <p:cNvSpPr>
            <a:spLocks noGrp="1"/>
          </p:cNvSpPr>
          <p:nvPr>
            <p:ph sz="quarter" idx="1"/>
          </p:nvPr>
        </p:nvSpPr>
        <p:spPr>
          <a:xfrm>
            <a:off x="301752" y="1527048"/>
            <a:ext cx="8842248" cy="4572000"/>
          </a:xfrm>
        </p:spPr>
        <p:txBody>
          <a:bodyPr/>
          <a:lstStyle/>
          <a:p>
            <a:r>
              <a:rPr lang="en-US" dirty="0" smtClean="0"/>
              <a:t>Campaign Promises</a:t>
            </a:r>
          </a:p>
          <a:p>
            <a:r>
              <a:rPr lang="en-US" dirty="0" smtClean="0"/>
              <a:t>Responses to Crisis</a:t>
            </a:r>
          </a:p>
          <a:p>
            <a:r>
              <a:rPr lang="en-US" dirty="0" smtClean="0"/>
              <a:t>Legislation Introduced by Others</a:t>
            </a:r>
          </a:p>
          <a:p>
            <a:r>
              <a:rPr lang="en-US" dirty="0" smtClean="0"/>
              <a:t>Library of Congress and Congressional Budget Office provide research, analysis, and projected costs.</a:t>
            </a:r>
          </a:p>
          <a:p>
            <a:r>
              <a:rPr lang="en-US" dirty="0" smtClean="0"/>
              <a:t>Executive Branch</a:t>
            </a:r>
          </a:p>
          <a:p>
            <a:pPr lvl="1"/>
            <a:r>
              <a:rPr lang="en-US" dirty="0" smtClean="0"/>
              <a:t>President outlines legislative agenda at State of the Union</a:t>
            </a:r>
          </a:p>
          <a:p>
            <a:pPr lvl="2"/>
            <a:r>
              <a:rPr lang="en-US" dirty="0" smtClean="0"/>
              <a:t>Party members sponsor president’s legislation</a:t>
            </a:r>
          </a:p>
          <a:p>
            <a:pPr lvl="1"/>
            <a:r>
              <a:rPr lang="en-US" dirty="0" smtClean="0"/>
              <a:t>Legislation also introduces by Executive departments / agencies</a:t>
            </a:r>
          </a:p>
          <a:p>
            <a:pPr lvl="1"/>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534400" cy="758952"/>
          </a:xfrm>
        </p:spPr>
        <p:txBody>
          <a:bodyPr>
            <a:normAutofit fontScale="90000"/>
          </a:bodyPr>
          <a:lstStyle/>
          <a:p>
            <a:r>
              <a:rPr lang="en-US" dirty="0" smtClean="0"/>
              <a:t>Ideas for Legislation &amp; </a:t>
            </a:r>
            <a:br>
              <a:rPr lang="en-US" dirty="0" smtClean="0"/>
            </a:br>
            <a:r>
              <a:rPr lang="en-US" dirty="0" smtClean="0"/>
              <a:t>Deciding Which Bills to Support</a:t>
            </a:r>
            <a:endParaRPr lang="en-US" dirty="0"/>
          </a:p>
        </p:txBody>
      </p:sp>
      <p:sp>
        <p:nvSpPr>
          <p:cNvPr id="3" name="Content Placeholder 2"/>
          <p:cNvSpPr>
            <a:spLocks noGrp="1"/>
          </p:cNvSpPr>
          <p:nvPr>
            <p:ph sz="quarter" idx="1"/>
          </p:nvPr>
        </p:nvSpPr>
        <p:spPr>
          <a:xfrm>
            <a:off x="301752" y="1527048"/>
            <a:ext cx="5870448" cy="4572000"/>
          </a:xfrm>
        </p:spPr>
        <p:txBody>
          <a:bodyPr>
            <a:normAutofit fontScale="92500"/>
          </a:bodyPr>
          <a:lstStyle/>
          <a:p>
            <a:r>
              <a:rPr lang="en-US" dirty="0" smtClean="0"/>
              <a:t>Constituents</a:t>
            </a:r>
          </a:p>
          <a:p>
            <a:pPr lvl="1"/>
            <a:r>
              <a:rPr lang="en-US" dirty="0" smtClean="0"/>
              <a:t>Constituents recommend enactment or repeal of laws through various forms of communication (letters, opinion polls, blogs)</a:t>
            </a:r>
          </a:p>
          <a:p>
            <a:r>
              <a:rPr lang="en-US" dirty="0" smtClean="0"/>
              <a:t>Interest Groups</a:t>
            </a:r>
          </a:p>
          <a:p>
            <a:pPr lvl="1"/>
            <a:r>
              <a:rPr lang="en-US" dirty="0" smtClean="0"/>
              <a:t>Organizations, industries, and interest groups employ lobbyists to help influence legislation</a:t>
            </a:r>
          </a:p>
          <a:p>
            <a:pPr lvl="1"/>
            <a:r>
              <a:rPr lang="en-US" dirty="0" smtClean="0"/>
              <a:t>Reflects right to free speech, assembly, and petition</a:t>
            </a:r>
          </a:p>
          <a:p>
            <a:pPr lvl="1"/>
            <a:r>
              <a:rPr lang="en-US" dirty="0" smtClean="0"/>
              <a:t>Effective Lobbyists are well-informed on issue, knowledgeable of process, well-organized, and cooperative.</a:t>
            </a:r>
          </a:p>
          <a:p>
            <a:pPr lvl="1"/>
            <a:endParaRPr lang="en-US" dirty="0"/>
          </a:p>
        </p:txBody>
      </p:sp>
      <p:pic>
        <p:nvPicPr>
          <p:cNvPr id="2050" name="Picture 2" descr="http://tj.journalism.utexas.edu/spring2009/Lobbyist/images/lobbying_process.jpg"/>
          <p:cNvPicPr>
            <a:picLocks noChangeAspect="1" noChangeArrowheads="1"/>
          </p:cNvPicPr>
          <p:nvPr/>
        </p:nvPicPr>
        <p:blipFill>
          <a:blip r:embed="rId2" cstate="print"/>
          <a:srcRect/>
          <a:stretch>
            <a:fillRect/>
          </a:stretch>
        </p:blipFill>
        <p:spPr bwMode="auto">
          <a:xfrm>
            <a:off x="6248400" y="3276600"/>
            <a:ext cx="2724150" cy="30480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Power to Investigate</a:t>
            </a:r>
            <a:endParaRPr lang="en-US" dirty="0"/>
          </a:p>
        </p:txBody>
      </p:sp>
      <p:sp>
        <p:nvSpPr>
          <p:cNvPr id="3" name="Content Placeholder 2"/>
          <p:cNvSpPr>
            <a:spLocks noGrp="1"/>
          </p:cNvSpPr>
          <p:nvPr>
            <p:ph sz="quarter" idx="1"/>
          </p:nvPr>
        </p:nvSpPr>
        <p:spPr/>
        <p:txBody>
          <a:bodyPr/>
          <a:lstStyle/>
          <a:p>
            <a:r>
              <a:rPr lang="en-US" dirty="0" smtClean="0"/>
              <a:t>Purpose</a:t>
            </a:r>
          </a:p>
          <a:p>
            <a:pPr lvl="1"/>
            <a:r>
              <a:rPr lang="en-US" dirty="0" smtClean="0"/>
              <a:t>Finding facts on which to base legislation</a:t>
            </a:r>
          </a:p>
          <a:p>
            <a:pPr lvl="1"/>
            <a:r>
              <a:rPr lang="en-US" dirty="0" smtClean="0"/>
              <a:t>Discover or influence public opinion</a:t>
            </a:r>
          </a:p>
          <a:p>
            <a:pPr lvl="1"/>
            <a:r>
              <a:rPr lang="en-US" dirty="0" smtClean="0"/>
              <a:t>Oversee administrative agencies</a:t>
            </a:r>
          </a:p>
          <a:p>
            <a:pPr lvl="1"/>
            <a:r>
              <a:rPr lang="en-US" dirty="0" smtClean="0"/>
              <a:t>Probe activities of public officials</a:t>
            </a:r>
          </a:p>
          <a:p>
            <a:pPr lvl="1"/>
            <a:r>
              <a:rPr lang="en-US" dirty="0" smtClean="0"/>
              <a:t>Secure partisan political gain</a:t>
            </a:r>
          </a:p>
          <a:p>
            <a:r>
              <a:rPr lang="en-US" dirty="0" smtClean="0"/>
              <a:t>Power to investigate also used to impeach federal officials</a:t>
            </a:r>
          </a:p>
          <a:p>
            <a:pPr lvl="1"/>
            <a:r>
              <a:rPr lang="en-US" dirty="0" smtClean="0"/>
              <a:t>Initiated in House.  If vote on impeachement, sent to Senate</a:t>
            </a:r>
          </a:p>
          <a:p>
            <a:pPr lvl="1"/>
            <a:r>
              <a:rPr lang="en-US" dirty="0" smtClean="0"/>
              <a:t>Conviction in Senate requires 2/3 majority</a:t>
            </a:r>
            <a:endParaRPr lang="en-US" dirty="0"/>
          </a:p>
        </p:txBody>
      </p:sp>
      <p:pic>
        <p:nvPicPr>
          <p:cNvPr id="1026" name="Picture 2" descr="http://www.americanheritage.com/assets/images/articles/web/20060107-clinton.jpg"/>
          <p:cNvPicPr>
            <a:picLocks noChangeAspect="1" noChangeArrowheads="1"/>
          </p:cNvPicPr>
          <p:nvPr/>
        </p:nvPicPr>
        <p:blipFill>
          <a:blip r:embed="rId2" cstate="print"/>
          <a:srcRect/>
          <a:stretch>
            <a:fillRect/>
          </a:stretch>
        </p:blipFill>
        <p:spPr bwMode="auto">
          <a:xfrm>
            <a:off x="6934200" y="1371600"/>
            <a:ext cx="2057400" cy="25717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457200"/>
            <a:ext cx="4267200" cy="4062651"/>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23:</a:t>
            </a:r>
            <a:endParaRPr lang="en-US" sz="4000" dirty="0" smtClean="0"/>
          </a:p>
          <a:p>
            <a:r>
              <a:rPr lang="en-US" sz="4000" i="1" dirty="0" smtClean="0"/>
              <a:t>What Is the Role of the President in the American Constitutional System?</a:t>
            </a:r>
          </a:p>
          <a:p>
            <a:endParaRPr lang="en-US" dirty="0"/>
          </a:p>
        </p:txBody>
      </p:sp>
      <p:pic>
        <p:nvPicPr>
          <p:cNvPr id="4" name="Picture 3" descr="0809webwtphs_lsn23.jpg"/>
          <p:cNvPicPr>
            <a:picLocks noChangeAspect="1"/>
          </p:cNvPicPr>
          <p:nvPr/>
        </p:nvPicPr>
        <p:blipFill>
          <a:blip r:embed="rId2" cstate="print"/>
          <a:stretch>
            <a:fillRect/>
          </a:stretch>
        </p:blipFill>
        <p:spPr>
          <a:xfrm>
            <a:off x="4694651" y="228600"/>
            <a:ext cx="4258849" cy="6096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0"/>
            <a:ext cx="8229600" cy="792162"/>
          </a:xfrm>
        </p:spPr>
        <p:txBody>
          <a:bodyPr>
            <a:normAutofit/>
          </a:bodyPr>
          <a:lstStyle/>
          <a:p>
            <a:r>
              <a:rPr lang="en-US" sz="4000" dirty="0" smtClean="0"/>
              <a:t>Purpose</a:t>
            </a:r>
            <a:endParaRPr lang="en-US" sz="4000" dirty="0"/>
          </a:p>
        </p:txBody>
      </p:sp>
      <p:sp>
        <p:nvSpPr>
          <p:cNvPr id="2" name="Content Placeholder 1"/>
          <p:cNvSpPr>
            <a:spLocks noGrp="1"/>
          </p:cNvSpPr>
          <p:nvPr>
            <p:ph sz="quarter" idx="1"/>
          </p:nvPr>
        </p:nvSpPr>
        <p:spPr>
          <a:xfrm>
            <a:off x="152400" y="1295400"/>
            <a:ext cx="8763000" cy="4953000"/>
          </a:xfrm>
        </p:spPr>
        <p:txBody>
          <a:bodyPr>
            <a:normAutofit/>
          </a:bodyPr>
          <a:lstStyle/>
          <a:p>
            <a:r>
              <a:rPr lang="en-US" dirty="0" smtClean="0"/>
              <a:t>The president is among the most powerful political figures in the world. </a:t>
            </a:r>
          </a:p>
          <a:p>
            <a:r>
              <a:rPr lang="en-US" dirty="0" err="1" smtClean="0"/>
              <a:t>Internatioanlly</a:t>
            </a:r>
            <a:r>
              <a:rPr lang="en-US" dirty="0" smtClean="0"/>
              <a:t>, the president speaks for the country and is the symbol of America. </a:t>
            </a:r>
          </a:p>
          <a:p>
            <a:r>
              <a:rPr lang="en-US" dirty="0" smtClean="0"/>
              <a:t>Domestically, the president suggests policies to Congress and is the leader of their political party.</a:t>
            </a:r>
          </a:p>
          <a:p>
            <a:r>
              <a:rPr lang="en-US" dirty="0" smtClean="0"/>
              <a:t>Americans look to the president for leadership, while also fearing concentration of executive power. </a:t>
            </a:r>
          </a:p>
          <a:p>
            <a:r>
              <a:rPr lang="en-US" dirty="0" smtClean="0"/>
              <a:t>This lesson examines sources of presidential power and ways that checks and balances limit presidential power. </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228600"/>
            <a:ext cx="8229600" cy="1143000"/>
          </a:xfrm>
        </p:spPr>
        <p:txBody>
          <a:bodyPr>
            <a:normAutofit/>
          </a:bodyPr>
          <a:lstStyle/>
          <a:p>
            <a:r>
              <a:rPr lang="en-US" sz="4000" dirty="0" smtClean="0"/>
              <a:t>Objectives</a:t>
            </a:r>
            <a:endParaRPr lang="en-US" sz="4000" dirty="0"/>
          </a:p>
        </p:txBody>
      </p:sp>
      <p:sp>
        <p:nvSpPr>
          <p:cNvPr id="5" name="Content Placeholder 4"/>
          <p:cNvSpPr>
            <a:spLocks noGrp="1"/>
          </p:cNvSpPr>
          <p:nvPr>
            <p:ph sz="quarter" idx="1"/>
          </p:nvPr>
        </p:nvSpPr>
        <p:spPr>
          <a:xfrm>
            <a:off x="228600" y="1143000"/>
            <a:ext cx="8458200" cy="4864291"/>
          </a:xfrm>
        </p:spPr>
        <p:txBody>
          <a:bodyPr/>
          <a:lstStyle/>
          <a:p>
            <a:endParaRPr lang="en-US" i="1" dirty="0" smtClean="0"/>
          </a:p>
          <a:p>
            <a:endParaRPr lang="en-US" i="1" dirty="0"/>
          </a:p>
        </p:txBody>
      </p:sp>
      <p:sp>
        <p:nvSpPr>
          <p:cNvPr id="6" name="Content Placeholder 1"/>
          <p:cNvSpPr txBox="1">
            <a:spLocks/>
          </p:cNvSpPr>
          <p:nvPr/>
        </p:nvSpPr>
        <p:spPr>
          <a:xfrm>
            <a:off x="152400" y="1371600"/>
            <a:ext cx="8763000" cy="4876800"/>
          </a:xfrm>
          <a:prstGeom prst="rect">
            <a:avLst/>
          </a:prstGeom>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dirty="0" smtClean="0"/>
              <a:t>Explain the president’s responsibilities and how the office has evolved. </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0" i="1" u="none" strike="noStrike" kern="1200" cap="none" spc="0" normalizeH="0" noProof="0" dirty="0" smtClean="0">
                <a:ln>
                  <a:noFill/>
                </a:ln>
                <a:solidFill>
                  <a:schemeClr val="tx1"/>
                </a:solidFill>
                <a:effectLst/>
                <a:uLnTx/>
                <a:uFillTx/>
                <a:latin typeface="+mn-lt"/>
                <a:ea typeface="+mn-ea"/>
                <a:cs typeface="+mn-cs"/>
              </a:rPr>
              <a:t>Identify various constitutional and political checks on the president’s power. </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dirty="0" smtClean="0"/>
              <a:t>Explain fundamental differences between the parliamentary prime minister and the American presidency. </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0" i="1" u="none" strike="noStrike" kern="1200" cap="none" spc="0" normalizeH="0" noProof="0" dirty="0" smtClean="0">
                <a:ln>
                  <a:noFill/>
                </a:ln>
                <a:solidFill>
                  <a:schemeClr val="tx1"/>
                </a:solidFill>
                <a:effectLst/>
                <a:uLnTx/>
                <a:uFillTx/>
                <a:latin typeface="+mn-lt"/>
                <a:ea typeface="+mn-ea"/>
                <a:cs typeface="+mn-cs"/>
              </a:rPr>
              <a:t>Evaluate, take, and defend positions on issues involving the exercise of presidential power and the relationship between the president and other branches of </a:t>
            </a:r>
            <a:r>
              <a:rPr kumimoji="0" lang="en-US" sz="2700" b="0" i="1" u="none" strike="noStrike" kern="1200" cap="none" spc="0" normalizeH="0" noProof="0" dirty="0" err="1" smtClean="0">
                <a:ln>
                  <a:noFill/>
                </a:ln>
                <a:solidFill>
                  <a:schemeClr val="tx1"/>
                </a:solidFill>
                <a:effectLst/>
                <a:uLnTx/>
                <a:uFillTx/>
                <a:latin typeface="+mn-lt"/>
                <a:ea typeface="+mn-ea"/>
                <a:cs typeface="+mn-cs"/>
              </a:rPr>
              <a:t>gov’t</a:t>
            </a:r>
            <a:r>
              <a:rPr kumimoji="0" lang="en-US" sz="2700" b="0" i="1" u="none" strike="noStrike" kern="1200" cap="none" spc="0" normalizeH="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304800"/>
            <a:ext cx="8077200" cy="762000"/>
          </a:xfrm>
        </p:spPr>
        <p:txBody>
          <a:bodyPr>
            <a:normAutofit/>
          </a:bodyPr>
          <a:lstStyle/>
          <a:p>
            <a:r>
              <a:rPr lang="en-US" sz="4000" dirty="0" smtClean="0"/>
              <a:t>Terms to Know</a:t>
            </a:r>
            <a:endParaRPr lang="en-US" sz="4000" dirty="0"/>
          </a:p>
        </p:txBody>
      </p:sp>
      <p:sp>
        <p:nvSpPr>
          <p:cNvPr id="2" name="Content Placeholder 1"/>
          <p:cNvSpPr>
            <a:spLocks noGrp="1"/>
          </p:cNvSpPr>
          <p:nvPr>
            <p:ph sz="quarter" idx="1"/>
          </p:nvPr>
        </p:nvSpPr>
        <p:spPr>
          <a:xfrm>
            <a:off x="228600" y="1447800"/>
            <a:ext cx="8610600" cy="4648200"/>
          </a:xfrm>
        </p:spPr>
        <p:txBody>
          <a:bodyPr>
            <a:normAutofit fontScale="77500" lnSpcReduction="20000"/>
          </a:bodyPr>
          <a:lstStyle/>
          <a:p>
            <a:pPr>
              <a:buNone/>
            </a:pPr>
            <a:r>
              <a:rPr lang="en-US" b="1" dirty="0" smtClean="0"/>
              <a:t>	commander in chief</a:t>
            </a:r>
            <a:r>
              <a:rPr lang="en-US" dirty="0" smtClean="0"/>
              <a:t> </a:t>
            </a:r>
            <a:br>
              <a:rPr lang="en-US" dirty="0" smtClean="0"/>
            </a:br>
            <a:r>
              <a:rPr lang="en-US" dirty="0" smtClean="0"/>
              <a:t/>
            </a:r>
            <a:br>
              <a:rPr lang="en-US" dirty="0" smtClean="0"/>
            </a:br>
            <a:r>
              <a:rPr lang="en-US" dirty="0" smtClean="0"/>
              <a:t>Highest ranked person of the military forces. According to the U.S. Constitution, the president is commander in chief of the nation's armed forces.    </a:t>
            </a:r>
            <a:br>
              <a:rPr lang="en-US" dirty="0" smtClean="0"/>
            </a:br>
            <a:r>
              <a:rPr lang="en-US" dirty="0" smtClean="0"/>
              <a:t/>
            </a:r>
            <a:br>
              <a:rPr lang="en-US" dirty="0" smtClean="0"/>
            </a:br>
            <a:r>
              <a:rPr lang="en-US" b="1" dirty="0" smtClean="0"/>
              <a:t>executive orders</a:t>
            </a:r>
            <a:r>
              <a:rPr lang="en-US" dirty="0" smtClean="0"/>
              <a:t> </a:t>
            </a:r>
            <a:br>
              <a:rPr lang="en-US" dirty="0" smtClean="0"/>
            </a:br>
            <a:r>
              <a:rPr lang="en-US" dirty="0" smtClean="0"/>
              <a:t/>
            </a:r>
            <a:br>
              <a:rPr lang="en-US" dirty="0" smtClean="0"/>
            </a:br>
            <a:r>
              <a:rPr lang="en-US" dirty="0" smtClean="0"/>
              <a:t>Directives issued by the president, including Presidential Directives, National Security Directives, and Homeland Security Presidential Directives. Presidents have issued such orders since 1789. Such orders are open to the public, except for National Security Directives.    </a:t>
            </a:r>
            <a:br>
              <a:rPr lang="en-US" dirty="0" smtClean="0"/>
            </a:br>
            <a:r>
              <a:rPr lang="en-US" dirty="0" smtClean="0"/>
              <a:t/>
            </a:r>
            <a:br>
              <a:rPr lang="en-US" dirty="0" smtClean="0"/>
            </a:br>
            <a:r>
              <a:rPr lang="en-US" b="1" dirty="0" smtClean="0"/>
              <a:t>executive power</a:t>
            </a:r>
            <a:r>
              <a:rPr lang="en-US" dirty="0" smtClean="0"/>
              <a:t> </a:t>
            </a:r>
            <a:br>
              <a:rPr lang="en-US" dirty="0" smtClean="0"/>
            </a:br>
            <a:r>
              <a:rPr lang="en-US" dirty="0" smtClean="0"/>
              <a:t/>
            </a:r>
            <a:br>
              <a:rPr lang="en-US" dirty="0" smtClean="0"/>
            </a:br>
            <a:r>
              <a:rPr lang="en-US" dirty="0" smtClean="0"/>
              <a:t>The authority to carry out and enforce the law.    </a:t>
            </a:r>
            <a:endParaRPr lang="en-US"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228600"/>
            <a:ext cx="4495800" cy="1219200"/>
          </a:xfrm>
        </p:spPr>
        <p:txBody>
          <a:bodyPr>
            <a:normAutofit/>
          </a:bodyPr>
          <a:lstStyle/>
          <a:p>
            <a:r>
              <a:rPr lang="en-US" sz="4000" dirty="0" smtClean="0"/>
              <a:t>Unit 4 Purpose</a:t>
            </a:r>
            <a:endParaRPr lang="en-US" sz="4000" dirty="0"/>
          </a:p>
        </p:txBody>
      </p:sp>
      <p:sp>
        <p:nvSpPr>
          <p:cNvPr id="3" name="Content Placeholder 2"/>
          <p:cNvSpPr>
            <a:spLocks noGrp="1"/>
          </p:cNvSpPr>
          <p:nvPr>
            <p:ph sz="quarter" idx="1"/>
          </p:nvPr>
        </p:nvSpPr>
        <p:spPr>
          <a:xfrm>
            <a:off x="152400" y="1524000"/>
            <a:ext cx="8763000" cy="5334000"/>
          </a:xfrm>
        </p:spPr>
        <p:txBody>
          <a:bodyPr>
            <a:normAutofit/>
          </a:bodyPr>
          <a:lstStyle/>
          <a:p>
            <a:r>
              <a:rPr lang="en-US" dirty="0" smtClean="0"/>
              <a:t>The Constitution is a general framework that describes the organization of the national </a:t>
            </a:r>
            <a:r>
              <a:rPr lang="en-US" dirty="0" err="1" smtClean="0"/>
              <a:t>gov’t</a:t>
            </a:r>
            <a:r>
              <a:rPr lang="en-US" dirty="0" smtClean="0"/>
              <a:t> in terms of its powers and limits.  The Framers knew many details would need to be added. </a:t>
            </a:r>
          </a:p>
          <a:p>
            <a:r>
              <a:rPr lang="en-US" dirty="0" smtClean="0"/>
              <a:t>The system of federalism was devised to reconcile tension between national and state </a:t>
            </a:r>
            <a:r>
              <a:rPr lang="en-US" dirty="0" err="1" smtClean="0"/>
              <a:t>gov’ts</a:t>
            </a:r>
            <a:r>
              <a:rPr lang="en-US" dirty="0" smtClean="0"/>
              <a:t>.</a:t>
            </a:r>
          </a:p>
          <a:p>
            <a:r>
              <a:rPr lang="en-US" dirty="0" smtClean="0"/>
              <a:t>In this unit you will learn</a:t>
            </a:r>
          </a:p>
          <a:p>
            <a:pPr lvl="1"/>
            <a:r>
              <a:rPr lang="en-US" dirty="0" smtClean="0"/>
              <a:t>How the three branches of </a:t>
            </a:r>
            <a:r>
              <a:rPr lang="en-US" dirty="0" err="1" smtClean="0"/>
              <a:t>gov’t</a:t>
            </a:r>
            <a:r>
              <a:rPr lang="en-US" dirty="0" smtClean="0"/>
              <a:t> embody constitutional principles and how they operate.</a:t>
            </a:r>
          </a:p>
          <a:p>
            <a:pPr lvl="1"/>
            <a:r>
              <a:rPr lang="en-US" dirty="0" smtClean="0"/>
              <a:t>How federalism remains a dynamic characteristic of American </a:t>
            </a:r>
            <a:r>
              <a:rPr lang="en-US" dirty="0" err="1" smtClean="0"/>
              <a:t>gov’t</a:t>
            </a:r>
            <a:r>
              <a:rPr lang="en-US" dirty="0" smtClean="0"/>
              <a:t>. </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President’s Responsibilities</a:t>
            </a:r>
            <a:endParaRPr lang="en-US" dirty="0"/>
          </a:p>
        </p:txBody>
      </p:sp>
      <p:sp>
        <p:nvSpPr>
          <p:cNvPr id="3" name="Content Placeholder 2"/>
          <p:cNvSpPr>
            <a:spLocks noGrp="1"/>
          </p:cNvSpPr>
          <p:nvPr>
            <p:ph sz="quarter" idx="1"/>
          </p:nvPr>
        </p:nvSpPr>
        <p:spPr/>
        <p:txBody>
          <a:bodyPr/>
          <a:lstStyle/>
          <a:p>
            <a:r>
              <a:rPr lang="en-US" dirty="0" smtClean="0"/>
              <a:t>Executive Power not specifically defined in Constitution, but following powers are listed (Art. II)</a:t>
            </a:r>
          </a:p>
          <a:p>
            <a:pPr lvl="1"/>
            <a:r>
              <a:rPr lang="en-US" dirty="0" smtClean="0"/>
              <a:t>Commander in Chief of army and navy</a:t>
            </a:r>
          </a:p>
          <a:p>
            <a:pPr lvl="1"/>
            <a:r>
              <a:rPr lang="en-US" dirty="0" smtClean="0"/>
              <a:t>Heads executive department</a:t>
            </a:r>
          </a:p>
          <a:p>
            <a:pPr lvl="1"/>
            <a:r>
              <a:rPr lang="en-US" dirty="0" smtClean="0"/>
              <a:t>Granting reprieves and pardons</a:t>
            </a:r>
          </a:p>
          <a:p>
            <a:pPr lvl="1"/>
            <a:r>
              <a:rPr lang="en-US" dirty="0" smtClean="0"/>
              <a:t>Making treaties (subject to Senate’s </a:t>
            </a:r>
          </a:p>
          <a:p>
            <a:pPr lvl="1">
              <a:buNone/>
            </a:pPr>
            <a:r>
              <a:rPr lang="en-US" dirty="0" smtClean="0"/>
              <a:t>    consent)</a:t>
            </a:r>
          </a:p>
          <a:p>
            <a:pPr lvl="1"/>
            <a:r>
              <a:rPr lang="en-US" dirty="0" smtClean="0"/>
              <a:t>Nominating ambassadors, consuls, judges</a:t>
            </a:r>
          </a:p>
          <a:p>
            <a:pPr lvl="1"/>
            <a:r>
              <a:rPr lang="en-US" dirty="0" smtClean="0"/>
              <a:t>Recommend legislation</a:t>
            </a:r>
          </a:p>
          <a:p>
            <a:pPr lvl="1"/>
            <a:r>
              <a:rPr lang="en-US" dirty="0" smtClean="0"/>
              <a:t>Veto bills</a:t>
            </a:r>
          </a:p>
          <a:p>
            <a:pPr lvl="1"/>
            <a:r>
              <a:rPr lang="en-US" dirty="0" smtClean="0"/>
              <a:t>Receive ambassadors (chief diplomat)</a:t>
            </a:r>
          </a:p>
          <a:p>
            <a:pPr lvl="1"/>
            <a:endParaRPr lang="en-US" dirty="0" smtClean="0"/>
          </a:p>
          <a:p>
            <a:pPr lvl="1"/>
            <a:endParaRPr lang="en-US" dirty="0" smtClean="0"/>
          </a:p>
          <a:p>
            <a:pPr lvl="1"/>
            <a:endParaRPr lang="en-US" dirty="0"/>
          </a:p>
        </p:txBody>
      </p:sp>
      <p:pic>
        <p:nvPicPr>
          <p:cNvPr id="4098" name="Picture 2" descr="http://image3.examiner.com/images/blog/wysiwyg/image/President_Obama_delivers_remarks.jpg"/>
          <p:cNvPicPr>
            <a:picLocks noChangeAspect="1" noChangeArrowheads="1"/>
          </p:cNvPicPr>
          <p:nvPr/>
        </p:nvPicPr>
        <p:blipFill>
          <a:blip r:embed="rId2" cstate="print"/>
          <a:srcRect/>
          <a:stretch>
            <a:fillRect/>
          </a:stretch>
        </p:blipFill>
        <p:spPr bwMode="auto">
          <a:xfrm>
            <a:off x="6400800" y="2590800"/>
            <a:ext cx="2616101" cy="35814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Framers’ Vision of the Presidency</a:t>
            </a:r>
            <a:endParaRPr lang="en-US" dirty="0"/>
          </a:p>
        </p:txBody>
      </p:sp>
      <p:sp>
        <p:nvSpPr>
          <p:cNvPr id="3" name="Content Placeholder 2"/>
          <p:cNvSpPr>
            <a:spLocks noGrp="1"/>
          </p:cNvSpPr>
          <p:nvPr>
            <p:ph sz="quarter" idx="1"/>
          </p:nvPr>
        </p:nvSpPr>
        <p:spPr>
          <a:xfrm>
            <a:off x="301752" y="1527048"/>
            <a:ext cx="6099048" cy="4572000"/>
          </a:xfrm>
        </p:spPr>
        <p:txBody>
          <a:bodyPr/>
          <a:lstStyle/>
          <a:p>
            <a:r>
              <a:rPr lang="en-US" dirty="0" smtClean="0"/>
              <a:t>Official above partisan politics</a:t>
            </a:r>
          </a:p>
          <a:p>
            <a:r>
              <a:rPr lang="en-US" dirty="0" smtClean="0"/>
              <a:t>Electoral College would identify people with character “preeminent for ability and virtue”</a:t>
            </a:r>
          </a:p>
          <a:p>
            <a:r>
              <a:rPr lang="en-US" dirty="0" smtClean="0"/>
              <a:t>No expectation of campaigns</a:t>
            </a:r>
          </a:p>
          <a:p>
            <a:r>
              <a:rPr lang="en-US" dirty="0" smtClean="0"/>
              <a:t>Wanted “energetic” president as opposed to legislature’s “deliberative” nature</a:t>
            </a:r>
          </a:p>
          <a:p>
            <a:r>
              <a:rPr lang="en-US" dirty="0" smtClean="0"/>
              <a:t>Hamilton: “Bad execution… must be… a bad government.” </a:t>
            </a:r>
            <a:endParaRPr lang="en-US" dirty="0"/>
          </a:p>
        </p:txBody>
      </p:sp>
      <p:pic>
        <p:nvPicPr>
          <p:cNvPr id="87046" name="Picture 6" descr="http://www.civiced.org/wtpcompanion/hs/image/0809/0809webwtphs_unit2.jpg"/>
          <p:cNvPicPr>
            <a:picLocks noChangeAspect="1" noChangeArrowheads="1"/>
          </p:cNvPicPr>
          <p:nvPr/>
        </p:nvPicPr>
        <p:blipFill>
          <a:blip r:embed="rId2" cstate="print"/>
          <a:srcRect/>
          <a:stretch>
            <a:fillRect/>
          </a:stretch>
        </p:blipFill>
        <p:spPr bwMode="auto">
          <a:xfrm>
            <a:off x="6477000" y="1676400"/>
            <a:ext cx="2428875" cy="34766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Presidency Evolves</a:t>
            </a:r>
            <a:endParaRPr lang="en-US" dirty="0"/>
          </a:p>
        </p:txBody>
      </p:sp>
      <p:sp>
        <p:nvSpPr>
          <p:cNvPr id="3" name="Content Placeholder 2"/>
          <p:cNvSpPr>
            <a:spLocks noGrp="1"/>
          </p:cNvSpPr>
          <p:nvPr>
            <p:ph sz="quarter" idx="1"/>
          </p:nvPr>
        </p:nvSpPr>
        <p:spPr>
          <a:xfrm>
            <a:off x="301752" y="1527048"/>
            <a:ext cx="5870448" cy="4572000"/>
          </a:xfrm>
        </p:spPr>
        <p:txBody>
          <a:bodyPr/>
          <a:lstStyle/>
          <a:p>
            <a:r>
              <a:rPr lang="en-US" dirty="0" smtClean="0"/>
              <a:t>Andrew Jackson</a:t>
            </a:r>
          </a:p>
          <a:p>
            <a:pPr lvl="1"/>
            <a:r>
              <a:rPr lang="en-US" dirty="0" smtClean="0"/>
              <a:t>Unprecedented use of veto (national bank)</a:t>
            </a:r>
          </a:p>
          <a:p>
            <a:r>
              <a:rPr lang="en-US" dirty="0" smtClean="0"/>
              <a:t>Abraham Lincoln</a:t>
            </a:r>
          </a:p>
          <a:p>
            <a:pPr lvl="1"/>
            <a:r>
              <a:rPr lang="en-US" dirty="0" smtClean="0"/>
              <a:t>Expansion of wartime powers (suspension of habeas corpus)</a:t>
            </a:r>
          </a:p>
          <a:p>
            <a:r>
              <a:rPr lang="en-US" dirty="0" smtClean="0"/>
              <a:t>Teddy Roosevelt</a:t>
            </a:r>
          </a:p>
          <a:p>
            <a:pPr lvl="1"/>
            <a:r>
              <a:rPr lang="en-US" dirty="0" smtClean="0"/>
              <a:t>“Bully Pulpit” – used visibility and influence of presidency to advocate  his political agenda</a:t>
            </a:r>
            <a:endParaRPr lang="en-US" dirty="0"/>
          </a:p>
        </p:txBody>
      </p:sp>
      <p:pic>
        <p:nvPicPr>
          <p:cNvPr id="88066" name="Picture 2" descr="http://beatl.barnard.columbia.edu/amciv/TRBullyP.jpg"/>
          <p:cNvPicPr>
            <a:picLocks noChangeAspect="1" noChangeArrowheads="1"/>
          </p:cNvPicPr>
          <p:nvPr/>
        </p:nvPicPr>
        <p:blipFill>
          <a:blip r:embed="rId2" cstate="print"/>
          <a:srcRect/>
          <a:stretch>
            <a:fillRect/>
          </a:stretch>
        </p:blipFill>
        <p:spPr bwMode="auto">
          <a:xfrm>
            <a:off x="5867400" y="2133600"/>
            <a:ext cx="2887596" cy="36933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Presidency Evolves</a:t>
            </a:r>
            <a:endParaRPr lang="en-US" dirty="0"/>
          </a:p>
        </p:txBody>
      </p:sp>
      <p:sp>
        <p:nvSpPr>
          <p:cNvPr id="3" name="Content Placeholder 2"/>
          <p:cNvSpPr>
            <a:spLocks noGrp="1"/>
          </p:cNvSpPr>
          <p:nvPr>
            <p:ph sz="quarter" idx="1"/>
          </p:nvPr>
        </p:nvSpPr>
        <p:spPr>
          <a:xfrm>
            <a:off x="301752" y="1447800"/>
            <a:ext cx="6708648" cy="4572000"/>
          </a:xfrm>
        </p:spPr>
        <p:txBody>
          <a:bodyPr>
            <a:normAutofit fontScale="92500" lnSpcReduction="10000"/>
          </a:bodyPr>
          <a:lstStyle/>
          <a:p>
            <a:r>
              <a:rPr lang="en-US" dirty="0" smtClean="0"/>
              <a:t>FDR</a:t>
            </a:r>
          </a:p>
          <a:p>
            <a:pPr lvl="1"/>
            <a:r>
              <a:rPr lang="en-US" dirty="0" smtClean="0"/>
              <a:t>Took control of policy process through New Deal programs.</a:t>
            </a:r>
          </a:p>
          <a:p>
            <a:pPr lvl="2"/>
            <a:r>
              <a:rPr lang="en-US" dirty="0" smtClean="0"/>
              <a:t>Social Security, employment programs, executive agency reform</a:t>
            </a:r>
          </a:p>
          <a:p>
            <a:pPr lvl="1"/>
            <a:r>
              <a:rPr lang="en-US" dirty="0" smtClean="0"/>
              <a:t>Exerted unprecedented military power during WWII</a:t>
            </a:r>
          </a:p>
          <a:p>
            <a:pPr lvl="1"/>
            <a:r>
              <a:rPr lang="en-US" dirty="0" smtClean="0"/>
              <a:t>Employed “fireside chats” to establish trust and confidence</a:t>
            </a:r>
          </a:p>
          <a:p>
            <a:r>
              <a:rPr lang="en-US" dirty="0" smtClean="0"/>
              <a:t>Since FDR</a:t>
            </a:r>
          </a:p>
          <a:p>
            <a:pPr lvl="1"/>
            <a:r>
              <a:rPr lang="en-US" dirty="0" smtClean="0"/>
              <a:t>Effective presidents have used FDR’s strategies to bolster power</a:t>
            </a:r>
          </a:p>
          <a:p>
            <a:pPr lvl="2"/>
            <a:r>
              <a:rPr lang="en-US" dirty="0" smtClean="0"/>
              <a:t>Reagan – “The Great Communicator”</a:t>
            </a:r>
          </a:p>
          <a:p>
            <a:pPr lvl="2"/>
            <a:r>
              <a:rPr lang="en-US" dirty="0" smtClean="0"/>
              <a:t>JFK &amp; Clinton – Used charisma to win political allies and persuade public to support policy proposals</a:t>
            </a:r>
          </a:p>
          <a:p>
            <a:endParaRPr lang="en-US" dirty="0"/>
          </a:p>
        </p:txBody>
      </p:sp>
      <p:pic>
        <p:nvPicPr>
          <p:cNvPr id="84994" name="Picture 2" descr="http://harrymartinmy9.files.wordpress.com/2009/03/fdr-radio.jpg"/>
          <p:cNvPicPr>
            <a:picLocks noChangeAspect="1" noChangeArrowheads="1"/>
          </p:cNvPicPr>
          <p:nvPr/>
        </p:nvPicPr>
        <p:blipFill>
          <a:blip r:embed="rId2" cstate="print"/>
          <a:srcRect/>
          <a:stretch>
            <a:fillRect/>
          </a:stretch>
        </p:blipFill>
        <p:spPr bwMode="auto">
          <a:xfrm>
            <a:off x="6858000" y="1371600"/>
            <a:ext cx="3239386" cy="22286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4996" name="Picture 4" descr="http://standupforamerica.files.wordpress.com/2009/02/1986-reagan-pointing.jpg"/>
          <p:cNvPicPr>
            <a:picLocks noChangeAspect="1" noChangeArrowheads="1"/>
          </p:cNvPicPr>
          <p:nvPr/>
        </p:nvPicPr>
        <p:blipFill>
          <a:blip r:embed="rId3" cstate="print"/>
          <a:srcRect/>
          <a:stretch>
            <a:fillRect/>
          </a:stretch>
        </p:blipFill>
        <p:spPr bwMode="auto">
          <a:xfrm>
            <a:off x="7162800" y="3886200"/>
            <a:ext cx="1752600" cy="24560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Foreign Policy</a:t>
            </a:r>
            <a:endParaRPr lang="en-US" dirty="0"/>
          </a:p>
        </p:txBody>
      </p:sp>
      <p:sp>
        <p:nvSpPr>
          <p:cNvPr id="3" name="Content Placeholder 2"/>
          <p:cNvSpPr>
            <a:spLocks noGrp="1"/>
          </p:cNvSpPr>
          <p:nvPr>
            <p:ph sz="quarter" idx="1"/>
          </p:nvPr>
        </p:nvSpPr>
        <p:spPr>
          <a:xfrm>
            <a:off x="301752" y="1527048"/>
            <a:ext cx="8842248" cy="4797552"/>
          </a:xfrm>
        </p:spPr>
        <p:txBody>
          <a:bodyPr>
            <a:normAutofit/>
          </a:bodyPr>
          <a:lstStyle/>
          <a:p>
            <a:r>
              <a:rPr lang="en-US" dirty="0" smtClean="0"/>
              <a:t>Congress’s role (declare war, fund armed forces…) largely reactionary to president</a:t>
            </a:r>
          </a:p>
          <a:p>
            <a:r>
              <a:rPr lang="en-US" dirty="0" smtClean="0"/>
              <a:t>The President foreign relations powers…</a:t>
            </a:r>
          </a:p>
          <a:p>
            <a:pPr lvl="1"/>
            <a:r>
              <a:rPr lang="en-US" dirty="0" smtClean="0"/>
              <a:t>Commanding Armed Forces</a:t>
            </a:r>
          </a:p>
          <a:p>
            <a:pPr lvl="2"/>
            <a:r>
              <a:rPr lang="en-US" dirty="0" smtClean="0"/>
              <a:t>Military power used to defend nation and as a threat to persuade </a:t>
            </a:r>
          </a:p>
          <a:p>
            <a:pPr lvl="2"/>
            <a:r>
              <a:rPr lang="en-US" dirty="0" smtClean="0"/>
              <a:t>Each president since FDR has sent troops abroad w/o declaration of war.</a:t>
            </a:r>
          </a:p>
          <a:p>
            <a:pPr lvl="1"/>
            <a:r>
              <a:rPr lang="en-US" dirty="0" smtClean="0"/>
              <a:t>Making Treaties</a:t>
            </a:r>
          </a:p>
          <a:p>
            <a:pPr lvl="2"/>
            <a:r>
              <a:rPr lang="en-US" dirty="0" smtClean="0"/>
              <a:t>Sole authority to negotiate </a:t>
            </a:r>
          </a:p>
          <a:p>
            <a:pPr lvl="2">
              <a:buNone/>
            </a:pPr>
            <a:r>
              <a:rPr lang="en-US" dirty="0" smtClean="0"/>
              <a:t>     on behalf of US, pending </a:t>
            </a:r>
          </a:p>
          <a:p>
            <a:pPr lvl="2">
              <a:buNone/>
            </a:pPr>
            <a:r>
              <a:rPr lang="en-US" dirty="0" smtClean="0"/>
              <a:t>     Senate approval</a:t>
            </a:r>
          </a:p>
        </p:txBody>
      </p:sp>
      <p:pic>
        <p:nvPicPr>
          <p:cNvPr id="83970" name="Picture 2" descr="http://www.realclearpolitics.com/images/wysiwyg_images/begin-sadat.jpg"/>
          <p:cNvPicPr>
            <a:picLocks noChangeAspect="1" noChangeArrowheads="1"/>
          </p:cNvPicPr>
          <p:nvPr/>
        </p:nvPicPr>
        <p:blipFill>
          <a:blip r:embed="rId2" cstate="print"/>
          <a:srcRect/>
          <a:stretch>
            <a:fillRect/>
          </a:stretch>
        </p:blipFill>
        <p:spPr bwMode="auto">
          <a:xfrm>
            <a:off x="5105400" y="4114800"/>
            <a:ext cx="3886202" cy="25908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Foreign Policy</a:t>
            </a:r>
            <a:endParaRPr lang="en-US" dirty="0"/>
          </a:p>
        </p:txBody>
      </p:sp>
      <p:sp>
        <p:nvSpPr>
          <p:cNvPr id="3" name="Content Placeholder 2"/>
          <p:cNvSpPr>
            <a:spLocks noGrp="1"/>
          </p:cNvSpPr>
          <p:nvPr>
            <p:ph sz="quarter" idx="1"/>
          </p:nvPr>
        </p:nvSpPr>
        <p:spPr>
          <a:xfrm>
            <a:off x="301752" y="1527048"/>
            <a:ext cx="8842248" cy="4572000"/>
          </a:xfrm>
        </p:spPr>
        <p:txBody>
          <a:bodyPr/>
          <a:lstStyle/>
          <a:p>
            <a:r>
              <a:rPr lang="en-US" dirty="0" smtClean="0"/>
              <a:t>Appointing Ambassadors &amp; Public Ministers</a:t>
            </a:r>
          </a:p>
          <a:p>
            <a:pPr lvl="1"/>
            <a:r>
              <a:rPr lang="en-US" dirty="0" smtClean="0"/>
              <a:t>President decides who represents US abroad. </a:t>
            </a:r>
          </a:p>
          <a:p>
            <a:pPr lvl="1"/>
            <a:r>
              <a:rPr lang="en-US" dirty="0" smtClean="0"/>
              <a:t>Ambassadors help shape US image and advise on foreign policy</a:t>
            </a:r>
          </a:p>
          <a:p>
            <a:r>
              <a:rPr lang="en-US" dirty="0" smtClean="0"/>
              <a:t>Receiving Ambassadors and Other Public Ministers</a:t>
            </a:r>
          </a:p>
          <a:p>
            <a:pPr lvl="1"/>
            <a:r>
              <a:rPr lang="en-US" dirty="0" smtClean="0"/>
              <a:t>President sole channel of international communications </a:t>
            </a:r>
          </a:p>
          <a:p>
            <a:pPr lvl="1"/>
            <a:r>
              <a:rPr lang="en-US" dirty="0" smtClean="0"/>
              <a:t>Assumes right </a:t>
            </a:r>
            <a:r>
              <a:rPr lang="en-US" i="1" dirty="0" smtClean="0"/>
              <a:t>not</a:t>
            </a:r>
            <a:r>
              <a:rPr lang="en-US" dirty="0" smtClean="0"/>
              <a:t> to recognize them</a:t>
            </a:r>
          </a:p>
          <a:p>
            <a:pPr lvl="1"/>
            <a:endParaRPr lang="en-US" dirty="0" smtClean="0"/>
          </a:p>
          <a:p>
            <a:pPr lvl="1"/>
            <a:endParaRPr lang="en-US" dirty="0"/>
          </a:p>
        </p:txBody>
      </p:sp>
      <p:pic>
        <p:nvPicPr>
          <p:cNvPr id="82946" name="Picture 2" descr="http://www.colombopage.com/imgs_07/lp_062307_01.jpg"/>
          <p:cNvPicPr>
            <a:picLocks noChangeAspect="1" noChangeArrowheads="1"/>
          </p:cNvPicPr>
          <p:nvPr/>
        </p:nvPicPr>
        <p:blipFill>
          <a:blip r:embed="rId2" cstate="print"/>
          <a:srcRect/>
          <a:stretch>
            <a:fillRect/>
          </a:stretch>
        </p:blipFill>
        <p:spPr bwMode="auto">
          <a:xfrm>
            <a:off x="5638800" y="3810000"/>
            <a:ext cx="3282767" cy="2514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Expansion of War Powers</a:t>
            </a:r>
            <a:endParaRPr lang="en-US" dirty="0"/>
          </a:p>
        </p:txBody>
      </p:sp>
      <p:sp>
        <p:nvSpPr>
          <p:cNvPr id="3" name="Content Placeholder 2"/>
          <p:cNvSpPr>
            <a:spLocks noGrp="1"/>
          </p:cNvSpPr>
          <p:nvPr>
            <p:ph sz="quarter" idx="1"/>
          </p:nvPr>
        </p:nvSpPr>
        <p:spPr/>
        <p:txBody>
          <a:bodyPr/>
          <a:lstStyle/>
          <a:p>
            <a:r>
              <a:rPr lang="en-US" dirty="0" smtClean="0"/>
              <a:t>During wars and emergencies, presidents often exercise power not granted in Constitution</a:t>
            </a:r>
          </a:p>
          <a:p>
            <a:pPr lvl="1"/>
            <a:r>
              <a:rPr lang="en-US" dirty="0" smtClean="0"/>
              <a:t>Grover Cleveland – sent unauthorized troops to put down Pullman train car strike</a:t>
            </a:r>
          </a:p>
          <a:p>
            <a:pPr lvl="1"/>
            <a:r>
              <a:rPr lang="en-US" dirty="0" smtClean="0"/>
              <a:t>FDR – sent war ships to Britain before entered WWII</a:t>
            </a:r>
          </a:p>
          <a:p>
            <a:r>
              <a:rPr lang="en-US" dirty="0" smtClean="0"/>
              <a:t>Attempts at restraint</a:t>
            </a:r>
          </a:p>
          <a:p>
            <a:pPr lvl="1"/>
            <a:r>
              <a:rPr lang="en-US" dirty="0" smtClean="0"/>
              <a:t>1952 – Supreme Court rules against Truman (seizing steel mills during Korean War)</a:t>
            </a:r>
          </a:p>
          <a:p>
            <a:pPr lvl="1"/>
            <a:r>
              <a:rPr lang="en-US" dirty="0" smtClean="0"/>
              <a:t>2006 – Bush’s “special military commissions” violated US law and Geneva Convention</a:t>
            </a:r>
          </a:p>
          <a:p>
            <a:pPr lvl="1"/>
            <a:r>
              <a:rPr lang="en-US" dirty="0" smtClean="0"/>
              <a:t>However, Congress &amp; Court tend to defer to president</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Expansion of Presidential Power</a:t>
            </a:r>
            <a:endParaRPr lang="en-US" dirty="0"/>
          </a:p>
        </p:txBody>
      </p:sp>
      <p:sp>
        <p:nvSpPr>
          <p:cNvPr id="3" name="Content Placeholder 2"/>
          <p:cNvSpPr>
            <a:spLocks noGrp="1"/>
          </p:cNvSpPr>
          <p:nvPr>
            <p:ph sz="quarter" idx="1"/>
          </p:nvPr>
        </p:nvSpPr>
        <p:spPr>
          <a:xfrm>
            <a:off x="301752" y="1527048"/>
            <a:ext cx="8842248" cy="4572000"/>
          </a:xfrm>
        </p:spPr>
        <p:txBody>
          <a:bodyPr/>
          <a:lstStyle/>
          <a:p>
            <a:r>
              <a:rPr lang="en-US" dirty="0" smtClean="0"/>
              <a:t>Over time, power has flowed from one branch to the other. </a:t>
            </a:r>
          </a:p>
          <a:p>
            <a:pPr lvl="1"/>
            <a:r>
              <a:rPr lang="en-US" dirty="0" smtClean="0"/>
              <a:t>19</a:t>
            </a:r>
            <a:r>
              <a:rPr lang="en-US" baseline="30000" dirty="0" smtClean="0"/>
              <a:t>th</a:t>
            </a:r>
            <a:r>
              <a:rPr lang="en-US" dirty="0" smtClean="0"/>
              <a:t> C. – Congress dominated</a:t>
            </a:r>
          </a:p>
          <a:p>
            <a:pPr lvl="1"/>
            <a:r>
              <a:rPr lang="en-US" dirty="0" smtClean="0"/>
              <a:t>20</a:t>
            </a:r>
            <a:r>
              <a:rPr lang="en-US" baseline="30000" dirty="0" smtClean="0"/>
              <a:t>th</a:t>
            </a:r>
            <a:r>
              <a:rPr lang="en-US" dirty="0" smtClean="0"/>
              <a:t> C. – As role of US in world grew, so did Executive power</a:t>
            </a:r>
          </a:p>
          <a:p>
            <a:r>
              <a:rPr lang="en-US" dirty="0" smtClean="0"/>
              <a:t>Why growth of presidential power?</a:t>
            </a:r>
          </a:p>
          <a:p>
            <a:pPr lvl="1"/>
            <a:r>
              <a:rPr lang="en-US" dirty="0" smtClean="0"/>
              <a:t>Over past century, polls show public demand for strong president</a:t>
            </a:r>
          </a:p>
          <a:p>
            <a:pPr lvl="2"/>
            <a:r>
              <a:rPr lang="en-US" dirty="0" smtClean="0"/>
              <a:t>However, polls also show public distrust of strong executives</a:t>
            </a:r>
          </a:p>
          <a:p>
            <a:pPr lvl="1"/>
            <a:r>
              <a:rPr lang="en-US" dirty="0" smtClean="0"/>
              <a:t>Broad constitutional powers</a:t>
            </a:r>
          </a:p>
          <a:p>
            <a:pPr lvl="1"/>
            <a:r>
              <a:rPr lang="en-US" dirty="0" smtClean="0"/>
              <a:t>Role in recommending legislation</a:t>
            </a:r>
          </a:p>
          <a:p>
            <a:pPr lvl="1"/>
            <a:r>
              <a:rPr lang="en-US" dirty="0" smtClean="0"/>
              <a:t>Increasingly active role in development of federal regulations</a:t>
            </a:r>
          </a:p>
          <a:p>
            <a:pPr lvl="2"/>
            <a:r>
              <a:rPr lang="en-US" dirty="0" smtClean="0"/>
              <a:t>Regulations elaborate on general laws passed by Congress </a:t>
            </a:r>
          </a:p>
          <a:p>
            <a:pPr lvl="1"/>
            <a:endParaRPr lang="en-US" dirty="0" smtClean="0"/>
          </a:p>
          <a:p>
            <a:pPr lvl="1"/>
            <a:endParaRPr lang="en-US" dirty="0" smtClean="0"/>
          </a:p>
          <a:p>
            <a:pPr lvl="1"/>
            <a:endParaRPr lang="en-US" dirty="0" smtClean="0"/>
          </a:p>
          <a:p>
            <a:pPr lvl="1"/>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Expansion of Presidential Power</a:t>
            </a:r>
            <a:endParaRPr lang="en-US" dirty="0"/>
          </a:p>
        </p:txBody>
      </p:sp>
      <p:sp>
        <p:nvSpPr>
          <p:cNvPr id="3" name="Content Placeholder 2"/>
          <p:cNvSpPr>
            <a:spLocks noGrp="1"/>
          </p:cNvSpPr>
          <p:nvPr>
            <p:ph sz="quarter" idx="1"/>
          </p:nvPr>
        </p:nvSpPr>
        <p:spPr>
          <a:xfrm>
            <a:off x="301752" y="1527048"/>
            <a:ext cx="5641848" cy="4572000"/>
          </a:xfrm>
        </p:spPr>
        <p:txBody>
          <a:bodyPr/>
          <a:lstStyle/>
          <a:p>
            <a:r>
              <a:rPr lang="en-US" dirty="0" smtClean="0"/>
              <a:t>Executive Orders</a:t>
            </a:r>
          </a:p>
          <a:p>
            <a:pPr lvl="1"/>
            <a:r>
              <a:rPr lang="en-US" dirty="0" smtClean="0"/>
              <a:t>Rule or regulation issued by the president.</a:t>
            </a:r>
          </a:p>
          <a:p>
            <a:pPr lvl="1"/>
            <a:r>
              <a:rPr lang="en-US" dirty="0" smtClean="0"/>
              <a:t>Must be published in </a:t>
            </a:r>
            <a:r>
              <a:rPr lang="en-US" i="1" dirty="0" smtClean="0"/>
              <a:t>Federal Register</a:t>
            </a:r>
            <a:r>
              <a:rPr lang="en-US" dirty="0" smtClean="0"/>
              <a:t> </a:t>
            </a:r>
          </a:p>
          <a:p>
            <a:r>
              <a:rPr lang="en-US" dirty="0" smtClean="0"/>
              <a:t>Assumption of new responsibilities</a:t>
            </a:r>
          </a:p>
          <a:p>
            <a:pPr lvl="1"/>
            <a:r>
              <a:rPr lang="en-US" dirty="0" smtClean="0"/>
              <a:t>Issues involving education, health care, transportation, product safety, etc. have shifted from purely state / local control to national as well.</a:t>
            </a:r>
          </a:p>
        </p:txBody>
      </p:sp>
      <p:pic>
        <p:nvPicPr>
          <p:cNvPr id="79874" name="Picture 2" descr="http://www.unc.edu/world/College_Updates_2007/edseal_big.gif"/>
          <p:cNvPicPr>
            <a:picLocks noChangeAspect="1" noChangeArrowheads="1"/>
          </p:cNvPicPr>
          <p:nvPr/>
        </p:nvPicPr>
        <p:blipFill>
          <a:blip r:embed="rId2" cstate="print"/>
          <a:srcRect/>
          <a:stretch>
            <a:fillRect/>
          </a:stretch>
        </p:blipFill>
        <p:spPr bwMode="auto">
          <a:xfrm>
            <a:off x="6553200" y="4191000"/>
            <a:ext cx="2095500" cy="2095500"/>
          </a:xfrm>
          <a:prstGeom prst="rect">
            <a:avLst/>
          </a:prstGeom>
          <a:noFill/>
        </p:spPr>
      </p:pic>
      <p:pic>
        <p:nvPicPr>
          <p:cNvPr id="79876" name="Picture 4" descr="http://blog.lib.umn.edu/govref/fdlp100/images/federalregister.gif"/>
          <p:cNvPicPr>
            <a:picLocks noChangeAspect="1" noChangeArrowheads="1"/>
          </p:cNvPicPr>
          <p:nvPr/>
        </p:nvPicPr>
        <p:blipFill>
          <a:blip r:embed="rId3" cstate="print"/>
          <a:srcRect/>
          <a:stretch>
            <a:fillRect/>
          </a:stretch>
        </p:blipFill>
        <p:spPr bwMode="auto">
          <a:xfrm>
            <a:off x="6705600" y="1371600"/>
            <a:ext cx="1819275" cy="2519832"/>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Limitations on Power</a:t>
            </a:r>
            <a:endParaRPr lang="en-US" dirty="0"/>
          </a:p>
        </p:txBody>
      </p:sp>
      <p:sp>
        <p:nvSpPr>
          <p:cNvPr id="3" name="Content Placeholder 2"/>
          <p:cNvSpPr>
            <a:spLocks noGrp="1"/>
          </p:cNvSpPr>
          <p:nvPr>
            <p:ph sz="quarter" idx="1"/>
          </p:nvPr>
        </p:nvSpPr>
        <p:spPr>
          <a:xfrm>
            <a:off x="301752" y="1527048"/>
            <a:ext cx="6099048" cy="4572000"/>
          </a:xfrm>
        </p:spPr>
        <p:txBody>
          <a:bodyPr/>
          <a:lstStyle/>
          <a:p>
            <a:r>
              <a:rPr lang="en-US" dirty="0" smtClean="0"/>
              <a:t>Congress</a:t>
            </a:r>
          </a:p>
          <a:p>
            <a:pPr lvl="1"/>
            <a:r>
              <a:rPr lang="en-US" dirty="0" smtClean="0"/>
              <a:t>Rejecting or modifying president’s legislative agenda</a:t>
            </a:r>
          </a:p>
          <a:p>
            <a:pPr lvl="1"/>
            <a:r>
              <a:rPr lang="en-US" dirty="0" smtClean="0"/>
              <a:t>Asserting its constitutional authority </a:t>
            </a:r>
          </a:p>
          <a:p>
            <a:pPr lvl="1">
              <a:buNone/>
            </a:pPr>
            <a:r>
              <a:rPr lang="en-US" dirty="0" smtClean="0"/>
              <a:t>    (war powers)</a:t>
            </a:r>
          </a:p>
          <a:p>
            <a:pPr lvl="1"/>
            <a:r>
              <a:rPr lang="en-US" dirty="0" smtClean="0"/>
              <a:t>Refusing to ratify treaties</a:t>
            </a:r>
          </a:p>
          <a:p>
            <a:pPr lvl="1"/>
            <a:r>
              <a:rPr lang="en-US" dirty="0" smtClean="0"/>
              <a:t>Refusing to confirm nominees</a:t>
            </a:r>
          </a:p>
          <a:p>
            <a:pPr lvl="1"/>
            <a:r>
              <a:rPr lang="en-US" dirty="0" smtClean="0"/>
              <a:t>Refusing to fund programs</a:t>
            </a:r>
          </a:p>
          <a:p>
            <a:pPr lvl="1"/>
            <a:r>
              <a:rPr lang="en-US" dirty="0" smtClean="0"/>
              <a:t>Removing president from office</a:t>
            </a:r>
          </a:p>
          <a:p>
            <a:pPr lvl="1"/>
            <a:endParaRPr lang="en-US" dirty="0"/>
          </a:p>
        </p:txBody>
      </p:sp>
      <p:pic>
        <p:nvPicPr>
          <p:cNvPr id="78850" name="Picture 2" descr="http://www.jewishsightseeing.com/2007-sdjw/recurring%20photos/us%20capitol/us%20capitol%20building.jpg"/>
          <p:cNvPicPr>
            <a:picLocks noChangeAspect="1" noChangeArrowheads="1"/>
          </p:cNvPicPr>
          <p:nvPr/>
        </p:nvPicPr>
        <p:blipFill>
          <a:blip r:embed="rId2" cstate="print"/>
          <a:srcRect/>
          <a:stretch>
            <a:fillRect/>
          </a:stretch>
        </p:blipFill>
        <p:spPr bwMode="auto">
          <a:xfrm>
            <a:off x="5715000" y="1447800"/>
            <a:ext cx="3252787" cy="4876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457200"/>
            <a:ext cx="4267200" cy="4062651"/>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21:</a:t>
            </a:r>
            <a:endParaRPr lang="en-US" sz="4000" dirty="0" smtClean="0"/>
          </a:p>
          <a:p>
            <a:pPr lvl="0" algn="ctr"/>
            <a:r>
              <a:rPr lang="en-US" sz="4000" i="1" dirty="0" smtClean="0"/>
              <a:t>What Is the Role of Congress in American Constitutional Democracy? </a:t>
            </a:r>
          </a:p>
          <a:p>
            <a:endParaRPr lang="en-US" dirty="0"/>
          </a:p>
        </p:txBody>
      </p:sp>
      <p:pic>
        <p:nvPicPr>
          <p:cNvPr id="4" name="Picture 3" descr="0809webwtphs_lsn21.jpg"/>
          <p:cNvPicPr>
            <a:picLocks noChangeAspect="1"/>
          </p:cNvPicPr>
          <p:nvPr/>
        </p:nvPicPr>
        <p:blipFill>
          <a:blip r:embed="rId2" cstate="print"/>
          <a:stretch>
            <a:fillRect/>
          </a:stretch>
        </p:blipFill>
        <p:spPr>
          <a:xfrm>
            <a:off x="4618451" y="228600"/>
            <a:ext cx="4258849" cy="6096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Limitations on Power</a:t>
            </a:r>
            <a:endParaRPr lang="en-US" dirty="0"/>
          </a:p>
        </p:txBody>
      </p:sp>
      <p:sp>
        <p:nvSpPr>
          <p:cNvPr id="3" name="Content Placeholder 2"/>
          <p:cNvSpPr>
            <a:spLocks noGrp="1"/>
          </p:cNvSpPr>
          <p:nvPr>
            <p:ph sz="quarter" idx="1"/>
          </p:nvPr>
        </p:nvSpPr>
        <p:spPr>
          <a:xfrm>
            <a:off x="301752" y="1527048"/>
            <a:ext cx="5489448" cy="4873752"/>
          </a:xfrm>
        </p:spPr>
        <p:txBody>
          <a:bodyPr>
            <a:normAutofit lnSpcReduction="10000"/>
          </a:bodyPr>
          <a:lstStyle/>
          <a:p>
            <a:r>
              <a:rPr lang="en-US" dirty="0" smtClean="0"/>
              <a:t>Supreme Court</a:t>
            </a:r>
          </a:p>
          <a:p>
            <a:pPr lvl="1"/>
            <a:r>
              <a:rPr lang="en-US" dirty="0" smtClean="0"/>
              <a:t>Humphrey’s Executor v. US (1935)</a:t>
            </a:r>
          </a:p>
          <a:p>
            <a:pPr lvl="2"/>
            <a:r>
              <a:rPr lang="en-US" dirty="0" smtClean="0"/>
              <a:t>Congress must approve president’s removal of official from independent regulatory agencies</a:t>
            </a:r>
          </a:p>
          <a:p>
            <a:pPr lvl="1"/>
            <a:r>
              <a:rPr lang="en-US" dirty="0" smtClean="0"/>
              <a:t>US v. Nixon (1974)</a:t>
            </a:r>
          </a:p>
          <a:p>
            <a:pPr lvl="2"/>
            <a:r>
              <a:rPr lang="en-US" dirty="0" smtClean="0"/>
              <a:t>President not entitled to automatic immunity from legal process</a:t>
            </a:r>
          </a:p>
          <a:p>
            <a:pPr lvl="1"/>
            <a:r>
              <a:rPr lang="en-US" dirty="0" smtClean="0"/>
              <a:t>Train v. City of NY (1975)</a:t>
            </a:r>
          </a:p>
          <a:p>
            <a:pPr lvl="2"/>
            <a:r>
              <a:rPr lang="en-US" dirty="0" smtClean="0"/>
              <a:t>President cannot refuse to spend money appropriated by Congress</a:t>
            </a:r>
          </a:p>
          <a:p>
            <a:r>
              <a:rPr lang="en-US" dirty="0" smtClean="0"/>
              <a:t>Executive Agencies</a:t>
            </a:r>
          </a:p>
          <a:p>
            <a:r>
              <a:rPr lang="en-US" dirty="0" smtClean="0"/>
              <a:t>Public Opinion</a:t>
            </a:r>
            <a:endParaRPr lang="en-US" dirty="0"/>
          </a:p>
        </p:txBody>
      </p:sp>
      <p:pic>
        <p:nvPicPr>
          <p:cNvPr id="77826" name="Picture 2" descr="http://www.sterlinglaw.us/images/us_supreme_court_1.jpg"/>
          <p:cNvPicPr>
            <a:picLocks noChangeAspect="1" noChangeArrowheads="1"/>
          </p:cNvPicPr>
          <p:nvPr/>
        </p:nvPicPr>
        <p:blipFill>
          <a:blip r:embed="rId2" cstate="print"/>
          <a:srcRect/>
          <a:stretch>
            <a:fillRect/>
          </a:stretch>
        </p:blipFill>
        <p:spPr bwMode="auto">
          <a:xfrm>
            <a:off x="5486400" y="1447800"/>
            <a:ext cx="3486150" cy="45148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534400" cy="758952"/>
          </a:xfrm>
        </p:spPr>
        <p:txBody>
          <a:bodyPr>
            <a:normAutofit fontScale="90000"/>
          </a:bodyPr>
          <a:lstStyle/>
          <a:p>
            <a:r>
              <a:rPr lang="en-US" dirty="0" smtClean="0"/>
              <a:t>Differences Between American Presidency &amp; British Prime Minister</a:t>
            </a:r>
            <a:endParaRPr lang="en-US" dirty="0"/>
          </a:p>
        </p:txBody>
      </p:sp>
      <p:sp>
        <p:nvSpPr>
          <p:cNvPr id="3" name="Content Placeholder 2"/>
          <p:cNvSpPr>
            <a:spLocks noGrp="1"/>
          </p:cNvSpPr>
          <p:nvPr>
            <p:ph sz="quarter" idx="1"/>
          </p:nvPr>
        </p:nvSpPr>
        <p:spPr>
          <a:xfrm>
            <a:off x="301752" y="1527048"/>
            <a:ext cx="5184648" cy="4572000"/>
          </a:xfrm>
        </p:spPr>
        <p:txBody>
          <a:bodyPr/>
          <a:lstStyle/>
          <a:p>
            <a:r>
              <a:rPr lang="en-US" dirty="0" smtClean="0"/>
              <a:t>Prime Minister </a:t>
            </a:r>
          </a:p>
          <a:p>
            <a:pPr lvl="1"/>
            <a:r>
              <a:rPr lang="en-US" dirty="0" smtClean="0"/>
              <a:t>Chief Executive</a:t>
            </a:r>
          </a:p>
          <a:p>
            <a:pPr lvl="1"/>
            <a:r>
              <a:rPr lang="en-US" dirty="0" smtClean="0"/>
              <a:t>Appointed by majority party or coalition</a:t>
            </a:r>
          </a:p>
          <a:p>
            <a:pPr lvl="1"/>
            <a:r>
              <a:rPr lang="en-US" dirty="0" smtClean="0"/>
              <a:t>Must have served in Parliament</a:t>
            </a:r>
          </a:p>
          <a:p>
            <a:pPr lvl="1"/>
            <a:r>
              <a:rPr lang="en-US" dirty="0" smtClean="0"/>
              <a:t>Passage of legislation more efficient, but PM can be quickly replaced once they lose confidence of Parliament</a:t>
            </a:r>
          </a:p>
          <a:p>
            <a:pPr lvl="1"/>
            <a:endParaRPr lang="en-US" dirty="0"/>
          </a:p>
        </p:txBody>
      </p:sp>
      <p:pic>
        <p:nvPicPr>
          <p:cNvPr id="76802" name="Picture 2" descr="http://www.inewscatcher.com/timages/9d53f483e6b3e3ab1d1f989ba5efc644.jpg"/>
          <p:cNvPicPr>
            <a:picLocks noChangeAspect="1" noChangeArrowheads="1"/>
          </p:cNvPicPr>
          <p:nvPr/>
        </p:nvPicPr>
        <p:blipFill>
          <a:blip r:embed="rId2" cstate="print"/>
          <a:srcRect/>
          <a:stretch>
            <a:fillRect/>
          </a:stretch>
        </p:blipFill>
        <p:spPr bwMode="auto">
          <a:xfrm>
            <a:off x="6143625" y="1447800"/>
            <a:ext cx="3000375" cy="42862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758952"/>
          </a:xfrm>
        </p:spPr>
        <p:txBody>
          <a:bodyPr>
            <a:normAutofit fontScale="90000"/>
          </a:bodyPr>
          <a:lstStyle/>
          <a:p>
            <a:r>
              <a:rPr lang="en-US" dirty="0" smtClean="0"/>
              <a:t>Differences Between American Presidency &amp; British Prime Minister</a:t>
            </a:r>
            <a:endParaRPr lang="en-US" dirty="0"/>
          </a:p>
        </p:txBody>
      </p:sp>
      <p:sp>
        <p:nvSpPr>
          <p:cNvPr id="3" name="Content Placeholder 2"/>
          <p:cNvSpPr>
            <a:spLocks noGrp="1"/>
          </p:cNvSpPr>
          <p:nvPr>
            <p:ph sz="quarter" idx="1"/>
          </p:nvPr>
        </p:nvSpPr>
        <p:spPr>
          <a:xfrm>
            <a:off x="301752" y="1527048"/>
            <a:ext cx="5870448" cy="4572000"/>
          </a:xfrm>
        </p:spPr>
        <p:txBody>
          <a:bodyPr/>
          <a:lstStyle/>
          <a:p>
            <a:r>
              <a:rPr lang="en-US" dirty="0" smtClean="0"/>
              <a:t>Presidency</a:t>
            </a:r>
          </a:p>
          <a:p>
            <a:pPr lvl="1"/>
            <a:r>
              <a:rPr lang="en-US" dirty="0" smtClean="0"/>
              <a:t>Not appointed, elected.  No experience required.</a:t>
            </a:r>
          </a:p>
          <a:p>
            <a:pPr lvl="1"/>
            <a:r>
              <a:rPr lang="en-US" dirty="0" smtClean="0"/>
              <a:t>Fixed 4-yr term, regardless of public opinion</a:t>
            </a:r>
          </a:p>
          <a:p>
            <a:pPr lvl="1"/>
            <a:r>
              <a:rPr lang="en-US" dirty="0" smtClean="0"/>
              <a:t>Many more checks on power than in Parliamentary system</a:t>
            </a:r>
          </a:p>
          <a:p>
            <a:pPr lvl="1"/>
            <a:r>
              <a:rPr lang="en-US" dirty="0" smtClean="0"/>
              <a:t>Power depends on ability to persuade</a:t>
            </a:r>
          </a:p>
          <a:p>
            <a:pPr lvl="1"/>
            <a:r>
              <a:rPr lang="en-US" dirty="0" smtClean="0"/>
              <a:t>President’s standing in eyes of world can enhance or detract from international reputation of nation. </a:t>
            </a:r>
            <a:endParaRPr lang="en-US" dirty="0"/>
          </a:p>
        </p:txBody>
      </p:sp>
      <p:pic>
        <p:nvPicPr>
          <p:cNvPr id="75778" name="Picture 2" descr="U.S. President Barack Obama waves after his address to a joint session of Congress in the House Chamber of the U.S. Capitol February 24, 2009 in Washington, DC. In his remarks Obama addressed the topics of the struggling U.S. economy, the budget deficit, and health care. (Photo by Pablo Martinez Monsivais-Pool/Getty Images) *** Local Caption *** Barack Obama"/>
          <p:cNvPicPr>
            <a:picLocks noChangeAspect="1" noChangeArrowheads="1"/>
          </p:cNvPicPr>
          <p:nvPr/>
        </p:nvPicPr>
        <p:blipFill>
          <a:blip r:embed="rId2" cstate="print"/>
          <a:srcRect/>
          <a:stretch>
            <a:fillRect/>
          </a:stretch>
        </p:blipFill>
        <p:spPr bwMode="auto">
          <a:xfrm>
            <a:off x="6054108" y="1905000"/>
            <a:ext cx="2962178" cy="3276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457200"/>
            <a:ext cx="4267200" cy="4678204"/>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24:</a:t>
            </a:r>
            <a:endParaRPr lang="en-US" sz="4000" dirty="0" smtClean="0"/>
          </a:p>
          <a:p>
            <a:r>
              <a:rPr lang="en-US" sz="4000" i="1" dirty="0" smtClean="0"/>
              <a:t>How Are National Laws Administered in the American Constitutional System?</a:t>
            </a:r>
          </a:p>
          <a:p>
            <a:endParaRPr lang="en-US" dirty="0"/>
          </a:p>
        </p:txBody>
      </p:sp>
      <p:pic>
        <p:nvPicPr>
          <p:cNvPr id="4" name="Picture 3" descr="0809webwtphs_lsn24.jpg"/>
          <p:cNvPicPr>
            <a:picLocks noChangeAspect="1"/>
          </p:cNvPicPr>
          <p:nvPr/>
        </p:nvPicPr>
        <p:blipFill>
          <a:blip r:embed="rId2" cstate="print"/>
          <a:stretch>
            <a:fillRect/>
          </a:stretch>
        </p:blipFill>
        <p:spPr>
          <a:xfrm>
            <a:off x="4572000" y="228600"/>
            <a:ext cx="4305300" cy="616248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04800"/>
            <a:ext cx="8229600" cy="1143000"/>
          </a:xfrm>
        </p:spPr>
        <p:txBody>
          <a:bodyPr>
            <a:normAutofit/>
          </a:bodyPr>
          <a:lstStyle/>
          <a:p>
            <a:r>
              <a:rPr lang="en-US" sz="4000" dirty="0" smtClean="0"/>
              <a:t>Purpose</a:t>
            </a:r>
            <a:endParaRPr lang="en-US" sz="4000" dirty="0"/>
          </a:p>
        </p:txBody>
      </p:sp>
      <p:sp>
        <p:nvSpPr>
          <p:cNvPr id="2" name="Content Placeholder 1"/>
          <p:cNvSpPr>
            <a:spLocks noGrp="1"/>
          </p:cNvSpPr>
          <p:nvPr>
            <p:ph sz="quarter" idx="1"/>
          </p:nvPr>
        </p:nvSpPr>
        <p:spPr>
          <a:xfrm>
            <a:off x="152400" y="1371600"/>
            <a:ext cx="8382000" cy="4940491"/>
          </a:xfrm>
        </p:spPr>
        <p:txBody>
          <a:bodyPr>
            <a:normAutofit/>
          </a:bodyPr>
          <a:lstStyle/>
          <a:p>
            <a:r>
              <a:rPr lang="en-US" dirty="0" smtClean="0"/>
              <a:t>Departments, agencies, and bureaus that administer laws (bureaucracy) touch every aspect of American life.</a:t>
            </a:r>
          </a:p>
          <a:p>
            <a:r>
              <a:rPr lang="en-US" dirty="0" smtClean="0"/>
              <a:t>This lesson examines the role of administrative departments and agencies in America’s national government.</a:t>
            </a:r>
          </a:p>
          <a:p>
            <a:endParaRPr lang="en-US" dirty="0" smtClean="0"/>
          </a:p>
          <a:p>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28600"/>
            <a:ext cx="8229600" cy="1143000"/>
          </a:xfrm>
        </p:spPr>
        <p:txBody>
          <a:bodyPr>
            <a:normAutofit/>
          </a:bodyPr>
          <a:lstStyle/>
          <a:p>
            <a:r>
              <a:rPr lang="en-US" sz="4000" dirty="0" smtClean="0"/>
              <a:t>Objectives</a:t>
            </a:r>
            <a:endParaRPr lang="en-US" sz="4000" dirty="0"/>
          </a:p>
        </p:txBody>
      </p:sp>
      <p:sp>
        <p:nvSpPr>
          <p:cNvPr id="5" name="Content Placeholder 4"/>
          <p:cNvSpPr>
            <a:spLocks noGrp="1"/>
          </p:cNvSpPr>
          <p:nvPr>
            <p:ph sz="quarter" idx="1"/>
          </p:nvPr>
        </p:nvSpPr>
        <p:spPr>
          <a:xfrm>
            <a:off x="228600" y="1143000"/>
            <a:ext cx="8458200" cy="4864291"/>
          </a:xfrm>
        </p:spPr>
        <p:txBody>
          <a:bodyPr/>
          <a:lstStyle/>
          <a:p>
            <a:endParaRPr lang="en-US" i="1" dirty="0" smtClean="0"/>
          </a:p>
          <a:p>
            <a:endParaRPr lang="en-US" i="1" dirty="0"/>
          </a:p>
        </p:txBody>
      </p:sp>
      <p:sp>
        <p:nvSpPr>
          <p:cNvPr id="6" name="Content Placeholder 1"/>
          <p:cNvSpPr txBox="1">
            <a:spLocks/>
          </p:cNvSpPr>
          <p:nvPr/>
        </p:nvSpPr>
        <p:spPr>
          <a:xfrm>
            <a:off x="152400" y="1371600"/>
            <a:ext cx="8229600" cy="4525963"/>
          </a:xfrm>
          <a:prstGeom prst="rect">
            <a:avLst/>
          </a:prstGeom>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dirty="0" smtClean="0"/>
              <a:t>Explain why Congress create administrative units, the circumstances that contribute to their creation, and the range of governmental functions that administrative perform.</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0" i="1" u="none" strike="noStrike" kern="1200" cap="none" spc="0" normalizeH="0" noProof="0" dirty="0" smtClean="0">
                <a:ln>
                  <a:noFill/>
                </a:ln>
                <a:solidFill>
                  <a:schemeClr val="tx1"/>
                </a:solidFill>
                <a:effectLst/>
                <a:uLnTx/>
                <a:uFillTx/>
                <a:latin typeface="+mn-lt"/>
                <a:ea typeface="+mn-ea"/>
                <a:cs typeface="+mn-cs"/>
              </a:rPr>
              <a:t>Identify some of the checks on the exercise of administrative power. </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dirty="0" smtClean="0"/>
              <a:t>Evaluate, take and defend positions on public administration in the United States. </a:t>
            </a:r>
            <a:endParaRPr kumimoji="0" lang="en-US" sz="2700" b="0" i="1" u="none" strike="noStrike" kern="1200" cap="none" spc="0" normalizeH="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0"/>
            <a:ext cx="8229600" cy="1143000"/>
          </a:xfrm>
        </p:spPr>
        <p:txBody>
          <a:bodyPr>
            <a:normAutofit/>
          </a:bodyPr>
          <a:lstStyle/>
          <a:p>
            <a:r>
              <a:rPr lang="en-US" sz="4000" dirty="0" smtClean="0"/>
              <a:t>Terms to Know</a:t>
            </a:r>
            <a:endParaRPr lang="en-US" sz="4000" dirty="0"/>
          </a:p>
        </p:txBody>
      </p:sp>
      <p:sp>
        <p:nvSpPr>
          <p:cNvPr id="2" name="Content Placeholder 1"/>
          <p:cNvSpPr>
            <a:spLocks noGrp="1"/>
          </p:cNvSpPr>
          <p:nvPr>
            <p:ph sz="quarter" idx="1"/>
          </p:nvPr>
        </p:nvSpPr>
        <p:spPr>
          <a:xfrm>
            <a:off x="228600" y="1447800"/>
            <a:ext cx="8610600" cy="5029200"/>
          </a:xfrm>
        </p:spPr>
        <p:txBody>
          <a:bodyPr>
            <a:normAutofit fontScale="62500" lnSpcReduction="20000"/>
          </a:bodyPr>
          <a:lstStyle/>
          <a:p>
            <a:pPr>
              <a:buNone/>
            </a:pPr>
            <a:r>
              <a:rPr lang="en-US" b="1" dirty="0" smtClean="0"/>
              <a:t>	bureaucracy</a:t>
            </a:r>
            <a:r>
              <a:rPr lang="en-US" dirty="0" smtClean="0"/>
              <a:t> </a:t>
            </a:r>
            <a:br>
              <a:rPr lang="en-US" dirty="0" smtClean="0"/>
            </a:br>
            <a:r>
              <a:rPr lang="en-US" dirty="0" smtClean="0"/>
              <a:t/>
            </a:r>
            <a:br>
              <a:rPr lang="en-US" dirty="0" smtClean="0"/>
            </a:br>
            <a:r>
              <a:rPr lang="en-US" dirty="0" smtClean="0"/>
              <a:t>Governmental departments and agencies and their staffs, principally civil service members and political appointees.   </a:t>
            </a:r>
            <a:br>
              <a:rPr lang="en-US" dirty="0" smtClean="0"/>
            </a:br>
            <a:r>
              <a:rPr lang="en-US" dirty="0" smtClean="0"/>
              <a:t/>
            </a:r>
            <a:br>
              <a:rPr lang="en-US" dirty="0" smtClean="0"/>
            </a:br>
            <a:r>
              <a:rPr lang="en-US" b="1" dirty="0" smtClean="0"/>
              <a:t>cabinet</a:t>
            </a:r>
            <a:r>
              <a:rPr lang="en-US" dirty="0" smtClean="0"/>
              <a:t> </a:t>
            </a:r>
            <a:br>
              <a:rPr lang="en-US" dirty="0" smtClean="0"/>
            </a:br>
            <a:r>
              <a:rPr lang="en-US" dirty="0" smtClean="0"/>
              <a:t/>
            </a:r>
            <a:br>
              <a:rPr lang="en-US" dirty="0" smtClean="0"/>
            </a:br>
            <a:r>
              <a:rPr lang="en-US" dirty="0" smtClean="0"/>
              <a:t>The group of advisors to the president composed of the heads of the departments of the executive branch and certain other officials. Cabinet advice to U.S. presidents is not binding, as opposed to parliamentary systems, where the consensus of cabinets is said to bind prime ministers.</a:t>
            </a:r>
            <a:br>
              <a:rPr lang="en-US" dirty="0" smtClean="0"/>
            </a:br>
            <a:r>
              <a:rPr lang="en-US" dirty="0" smtClean="0"/>
              <a:t/>
            </a:r>
            <a:br>
              <a:rPr lang="en-US" dirty="0" smtClean="0"/>
            </a:br>
            <a:r>
              <a:rPr lang="en-US" b="1" dirty="0" smtClean="0"/>
              <a:t>civil service</a:t>
            </a:r>
            <a:r>
              <a:rPr lang="en-US" dirty="0" smtClean="0"/>
              <a:t> </a:t>
            </a:r>
            <a:br>
              <a:rPr lang="en-US" dirty="0" smtClean="0"/>
            </a:br>
            <a:r>
              <a:rPr lang="en-US" dirty="0" smtClean="0"/>
              <a:t/>
            </a:r>
            <a:br>
              <a:rPr lang="en-US" dirty="0" smtClean="0"/>
            </a:br>
            <a:r>
              <a:rPr lang="en-US" dirty="0" smtClean="0"/>
              <a:t>Employment in federal, state or provincial, and local governmental agencies. The civil service was formed in an effort to reduce political patronage and promote professionalism in government.    </a:t>
            </a:r>
            <a:br>
              <a:rPr lang="en-US" dirty="0" smtClean="0"/>
            </a:br>
            <a:r>
              <a:rPr lang="en-US" dirty="0" smtClean="0"/>
              <a:t/>
            </a:r>
            <a:br>
              <a:rPr lang="en-US" dirty="0" smtClean="0"/>
            </a:br>
            <a:r>
              <a:rPr lang="en-US" b="1" dirty="0" smtClean="0"/>
              <a:t>independent agencies</a:t>
            </a:r>
            <a:r>
              <a:rPr lang="en-US" dirty="0" smtClean="0"/>
              <a:t> </a:t>
            </a:r>
            <a:br>
              <a:rPr lang="en-US" dirty="0" smtClean="0"/>
            </a:br>
            <a:r>
              <a:rPr lang="en-US" dirty="0" smtClean="0"/>
              <a:t/>
            </a:r>
            <a:br>
              <a:rPr lang="en-US" dirty="0" smtClean="0"/>
            </a:br>
            <a:r>
              <a:rPr lang="en-US" dirty="0" smtClean="0"/>
              <a:t>Administrative organizations located outside the structure of executive departments.   </a:t>
            </a:r>
            <a:br>
              <a:rPr lang="en-US" dirty="0" smtClean="0"/>
            </a:br>
            <a:endParaRPr lang="en-US"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Kinds of Administrative Units</a:t>
            </a:r>
            <a:endParaRPr lang="en-US" dirty="0"/>
          </a:p>
        </p:txBody>
      </p:sp>
      <p:sp>
        <p:nvSpPr>
          <p:cNvPr id="3" name="Content Placeholder 2"/>
          <p:cNvSpPr>
            <a:spLocks noGrp="1"/>
          </p:cNvSpPr>
          <p:nvPr>
            <p:ph sz="quarter" idx="1"/>
          </p:nvPr>
        </p:nvSpPr>
        <p:spPr>
          <a:xfrm>
            <a:off x="301752" y="1527048"/>
            <a:ext cx="8689848" cy="4572000"/>
          </a:xfrm>
        </p:spPr>
        <p:txBody>
          <a:bodyPr/>
          <a:lstStyle/>
          <a:p>
            <a:r>
              <a:rPr lang="en-US" dirty="0" smtClean="0"/>
              <a:t>Executive Departments</a:t>
            </a:r>
          </a:p>
          <a:p>
            <a:pPr lvl="1"/>
            <a:r>
              <a:rPr lang="en-US" dirty="0" smtClean="0"/>
              <a:t>Congress directs each to administer certain laws / President appoints each secretary, or “head” (Cabinet)</a:t>
            </a:r>
          </a:p>
          <a:p>
            <a:pPr lvl="1"/>
            <a:r>
              <a:rPr lang="en-US" dirty="0" smtClean="0"/>
              <a:t>Currently 15 departments, each head in line of succession</a:t>
            </a:r>
          </a:p>
          <a:p>
            <a:r>
              <a:rPr lang="en-US" dirty="0" smtClean="0"/>
              <a:t>Executive Office of the President (EOP)</a:t>
            </a:r>
          </a:p>
          <a:p>
            <a:pPr lvl="1"/>
            <a:r>
              <a:rPr lang="en-US" dirty="0" smtClean="0"/>
              <a:t>Created in 1939 to help with budgeting, </a:t>
            </a:r>
            <a:r>
              <a:rPr lang="en-US" dirty="0" err="1" smtClean="0"/>
              <a:t>personell</a:t>
            </a:r>
            <a:r>
              <a:rPr lang="en-US" dirty="0" smtClean="0"/>
              <a:t> management, and natural resources planning. </a:t>
            </a:r>
          </a:p>
          <a:p>
            <a:pPr lvl="1"/>
            <a:r>
              <a:rPr lang="en-US" dirty="0" smtClean="0"/>
              <a:t>Includes: White House Office, Office of </a:t>
            </a:r>
          </a:p>
          <a:p>
            <a:pPr lvl="1">
              <a:buNone/>
            </a:pPr>
            <a:r>
              <a:rPr lang="en-US" dirty="0" smtClean="0"/>
              <a:t>    Management &amp; Budget, Council of </a:t>
            </a:r>
          </a:p>
          <a:p>
            <a:pPr lvl="1">
              <a:buNone/>
            </a:pPr>
            <a:r>
              <a:rPr lang="en-US" dirty="0" smtClean="0"/>
              <a:t>    Economic Advisors, National Security</a:t>
            </a:r>
          </a:p>
          <a:p>
            <a:pPr lvl="1">
              <a:buNone/>
            </a:pPr>
            <a:r>
              <a:rPr lang="en-US" dirty="0" smtClean="0"/>
              <a:t>    Council</a:t>
            </a:r>
            <a:endParaRPr lang="en-US" dirty="0"/>
          </a:p>
        </p:txBody>
      </p:sp>
      <p:pic>
        <p:nvPicPr>
          <p:cNvPr id="19458" name="Picture 2" descr="Executive Office of the President Plaque"/>
          <p:cNvPicPr>
            <a:picLocks noChangeAspect="1" noChangeArrowheads="1"/>
          </p:cNvPicPr>
          <p:nvPr/>
        </p:nvPicPr>
        <p:blipFill>
          <a:blip r:embed="rId2" cstate="print"/>
          <a:srcRect/>
          <a:stretch>
            <a:fillRect/>
          </a:stretch>
        </p:blipFill>
        <p:spPr bwMode="auto">
          <a:xfrm>
            <a:off x="6400800" y="4267200"/>
            <a:ext cx="2743200" cy="2743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Kinds of Administrative Units</a:t>
            </a:r>
            <a:endParaRPr lang="en-US" dirty="0"/>
          </a:p>
        </p:txBody>
      </p:sp>
      <p:sp>
        <p:nvSpPr>
          <p:cNvPr id="3" name="Content Placeholder 2"/>
          <p:cNvSpPr>
            <a:spLocks noGrp="1"/>
          </p:cNvSpPr>
          <p:nvPr>
            <p:ph sz="quarter" idx="1"/>
          </p:nvPr>
        </p:nvSpPr>
        <p:spPr>
          <a:xfrm>
            <a:off x="301752" y="1527048"/>
            <a:ext cx="7318248" cy="4949952"/>
          </a:xfrm>
        </p:spPr>
        <p:txBody>
          <a:bodyPr>
            <a:normAutofit fontScale="92500"/>
          </a:bodyPr>
          <a:lstStyle/>
          <a:p>
            <a:r>
              <a:rPr lang="en-US" dirty="0" smtClean="0"/>
              <a:t>Independent Agencies</a:t>
            </a:r>
          </a:p>
          <a:p>
            <a:pPr lvl="1"/>
            <a:r>
              <a:rPr lang="en-US" dirty="0" smtClean="0"/>
              <a:t>Located outside structure of Executive Departments</a:t>
            </a:r>
          </a:p>
          <a:p>
            <a:pPr lvl="1"/>
            <a:r>
              <a:rPr lang="en-US" dirty="0" smtClean="0"/>
              <a:t>Granted quasi-legislative regulatory powers</a:t>
            </a:r>
          </a:p>
          <a:p>
            <a:pPr lvl="2"/>
            <a:r>
              <a:rPr lang="en-US" dirty="0" smtClean="0"/>
              <a:t>Ex) Environmental Protection Agency (EPA), Peace </a:t>
            </a:r>
          </a:p>
          <a:p>
            <a:pPr lvl="2">
              <a:buNone/>
            </a:pPr>
            <a:r>
              <a:rPr lang="en-US" dirty="0" smtClean="0"/>
              <a:t>   Corps</a:t>
            </a:r>
          </a:p>
          <a:p>
            <a:r>
              <a:rPr lang="en-US" dirty="0" smtClean="0"/>
              <a:t>Others</a:t>
            </a:r>
          </a:p>
          <a:p>
            <a:pPr lvl="1"/>
            <a:r>
              <a:rPr lang="en-US" dirty="0" smtClean="0"/>
              <a:t>Federal Emergency Management Association (FEMA)</a:t>
            </a:r>
          </a:p>
          <a:p>
            <a:pPr lvl="2"/>
            <a:r>
              <a:rPr lang="en-US" dirty="0" smtClean="0"/>
              <a:t>Was independent agency, now part of Dept. of Homeland Security</a:t>
            </a:r>
          </a:p>
          <a:p>
            <a:pPr lvl="1"/>
            <a:r>
              <a:rPr lang="en-US" dirty="0" smtClean="0"/>
              <a:t>US Postal Service</a:t>
            </a:r>
          </a:p>
          <a:p>
            <a:pPr lvl="2"/>
            <a:r>
              <a:rPr lang="en-US" dirty="0" smtClean="0"/>
              <a:t>Government corporation</a:t>
            </a:r>
          </a:p>
          <a:p>
            <a:pPr lvl="1"/>
            <a:r>
              <a:rPr lang="en-US" dirty="0" smtClean="0"/>
              <a:t>Federal Communications Commission (FCC)</a:t>
            </a:r>
          </a:p>
          <a:p>
            <a:pPr lvl="2"/>
            <a:r>
              <a:rPr lang="en-US" dirty="0" smtClean="0"/>
              <a:t>Designed to enforce regulations of the industry</a:t>
            </a:r>
            <a:endParaRPr lang="en-US" dirty="0"/>
          </a:p>
        </p:txBody>
      </p:sp>
      <p:pic>
        <p:nvPicPr>
          <p:cNvPr id="18434" name="Picture 2" descr="http://creativegreenius.files.wordpress.com/2009/09/epa.jpg"/>
          <p:cNvPicPr>
            <a:picLocks noChangeAspect="1" noChangeArrowheads="1"/>
          </p:cNvPicPr>
          <p:nvPr/>
        </p:nvPicPr>
        <p:blipFill>
          <a:blip r:embed="rId2" cstate="print"/>
          <a:srcRect/>
          <a:stretch>
            <a:fillRect/>
          </a:stretch>
        </p:blipFill>
        <p:spPr bwMode="auto">
          <a:xfrm>
            <a:off x="7086600" y="1371600"/>
            <a:ext cx="2057400" cy="2057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438" name="Picture 6" descr="Miracle Fruit Tab - Use United States Postal Service"/>
          <p:cNvPicPr>
            <a:picLocks noChangeAspect="1" noChangeArrowheads="1"/>
          </p:cNvPicPr>
          <p:nvPr/>
        </p:nvPicPr>
        <p:blipFill>
          <a:blip r:embed="rId3" cstate="print"/>
          <a:srcRect/>
          <a:stretch>
            <a:fillRect/>
          </a:stretch>
        </p:blipFill>
        <p:spPr bwMode="auto">
          <a:xfrm>
            <a:off x="6597782" y="4648200"/>
            <a:ext cx="2546217" cy="2209800"/>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Administrative Organizations</a:t>
            </a:r>
            <a:endParaRPr lang="en-US" dirty="0"/>
          </a:p>
        </p:txBody>
      </p:sp>
      <p:sp>
        <p:nvSpPr>
          <p:cNvPr id="3" name="Content Placeholder 2"/>
          <p:cNvSpPr>
            <a:spLocks noGrp="1"/>
          </p:cNvSpPr>
          <p:nvPr>
            <p:ph sz="quarter" idx="1"/>
          </p:nvPr>
        </p:nvSpPr>
        <p:spPr>
          <a:xfrm>
            <a:off x="301752" y="1527048"/>
            <a:ext cx="7546848" cy="4873752"/>
          </a:xfrm>
        </p:spPr>
        <p:txBody>
          <a:bodyPr>
            <a:normAutofit lnSpcReduction="10000"/>
          </a:bodyPr>
          <a:lstStyle/>
          <a:p>
            <a:r>
              <a:rPr lang="en-US" dirty="0" smtClean="0"/>
              <a:t>Quasi-legislative powers delegated to implement broad congressional mandates. </a:t>
            </a:r>
          </a:p>
          <a:p>
            <a:pPr lvl="1"/>
            <a:r>
              <a:rPr lang="en-US" dirty="0" smtClean="0"/>
              <a:t>Rules published in Federal Register</a:t>
            </a:r>
          </a:p>
          <a:p>
            <a:r>
              <a:rPr lang="en-US" dirty="0" smtClean="0"/>
              <a:t>Some units granted quasi-judicial powers</a:t>
            </a:r>
          </a:p>
          <a:p>
            <a:pPr lvl="1"/>
            <a:r>
              <a:rPr lang="en-US" dirty="0" smtClean="0"/>
              <a:t> Hearings held to resolve disputes</a:t>
            </a:r>
          </a:p>
          <a:p>
            <a:r>
              <a:rPr lang="en-US" dirty="0" smtClean="0"/>
              <a:t>Example: IRS</a:t>
            </a:r>
          </a:p>
          <a:p>
            <a:pPr lvl="1"/>
            <a:r>
              <a:rPr lang="en-US" dirty="0" smtClean="0"/>
              <a:t>Makes &amp; Enforces rules about tax collections. Also holds hearings for those accused of violations.</a:t>
            </a:r>
          </a:p>
          <a:p>
            <a:r>
              <a:rPr lang="en-US" dirty="0" smtClean="0"/>
              <a:t>Administrative Procedure Act (1946)</a:t>
            </a:r>
          </a:p>
          <a:p>
            <a:pPr lvl="1"/>
            <a:r>
              <a:rPr lang="en-US" dirty="0" smtClean="0"/>
              <a:t>Established rules to implement laws, requires public notice / hearings,  permits judicial review of administrative decisions</a:t>
            </a:r>
          </a:p>
          <a:p>
            <a:endParaRPr lang="en-US" dirty="0"/>
          </a:p>
        </p:txBody>
      </p:sp>
      <p:pic>
        <p:nvPicPr>
          <p:cNvPr id="17410" name="Picture 2" descr="http://www.avicennaaccounting.com/blog/wp-content/uploads/2010/01/irs.jpg"/>
          <p:cNvPicPr>
            <a:picLocks noChangeAspect="1" noChangeArrowheads="1"/>
          </p:cNvPicPr>
          <p:nvPr/>
        </p:nvPicPr>
        <p:blipFill>
          <a:blip r:embed="rId2" cstate="print"/>
          <a:srcRect/>
          <a:stretch>
            <a:fillRect/>
          </a:stretch>
        </p:blipFill>
        <p:spPr bwMode="auto">
          <a:xfrm>
            <a:off x="7133120" y="1447801"/>
            <a:ext cx="2010880" cy="25907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4000" dirty="0" smtClean="0"/>
              <a:t>Purpose</a:t>
            </a:r>
            <a:endParaRPr lang="en-US" sz="4000" dirty="0"/>
          </a:p>
        </p:txBody>
      </p:sp>
      <p:sp>
        <p:nvSpPr>
          <p:cNvPr id="2" name="Content Placeholder 1"/>
          <p:cNvSpPr>
            <a:spLocks noGrp="1"/>
          </p:cNvSpPr>
          <p:nvPr>
            <p:ph sz="quarter" idx="1"/>
          </p:nvPr>
        </p:nvSpPr>
        <p:spPr/>
        <p:txBody>
          <a:bodyPr/>
          <a:lstStyle/>
          <a:p>
            <a:r>
              <a:rPr lang="en-US" dirty="0" smtClean="0"/>
              <a:t>Congress is often called America’s first branch because of its lawmaking powers and control over the nation’s purse. </a:t>
            </a:r>
          </a:p>
          <a:p>
            <a:r>
              <a:rPr lang="en-US" dirty="0" smtClean="0"/>
              <a:t>Congress is also considered the “People’s Branch” since it is directly accountable to the electorate. </a:t>
            </a:r>
          </a:p>
          <a:p>
            <a:r>
              <a:rPr lang="en-US" dirty="0" smtClean="0"/>
              <a:t>This lesson examines Congress’s constitutional powers and how it represents both the people and the states. </a:t>
            </a:r>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Contributing Factors</a:t>
            </a:r>
            <a:endParaRPr lang="en-US" dirty="0"/>
          </a:p>
        </p:txBody>
      </p:sp>
      <p:sp>
        <p:nvSpPr>
          <p:cNvPr id="3" name="Content Placeholder 2"/>
          <p:cNvSpPr>
            <a:spLocks noGrp="1"/>
          </p:cNvSpPr>
          <p:nvPr>
            <p:ph sz="quarter" idx="1"/>
          </p:nvPr>
        </p:nvSpPr>
        <p:spPr>
          <a:xfrm>
            <a:off x="301752" y="1527048"/>
            <a:ext cx="8689848" cy="4572000"/>
          </a:xfrm>
        </p:spPr>
        <p:txBody>
          <a:bodyPr/>
          <a:lstStyle/>
          <a:p>
            <a:r>
              <a:rPr lang="en-US" dirty="0" smtClean="0"/>
              <a:t>Growth in response to demands placed on </a:t>
            </a:r>
            <a:r>
              <a:rPr lang="en-US" dirty="0" err="1" smtClean="0"/>
              <a:t>gov’t</a:t>
            </a:r>
            <a:endParaRPr lang="en-US" dirty="0" smtClean="0"/>
          </a:p>
          <a:p>
            <a:pPr lvl="1"/>
            <a:r>
              <a:rPr lang="en-US" dirty="0" smtClean="0"/>
              <a:t>Ex) Industrial Revolution lead to Dept. of Commerce and Labor, Interstate Commerce Commission, and Federal Trade Commission </a:t>
            </a:r>
          </a:p>
          <a:p>
            <a:r>
              <a:rPr lang="en-US" dirty="0" smtClean="0"/>
              <a:t>Great Depression / New Deal</a:t>
            </a:r>
          </a:p>
          <a:p>
            <a:pPr lvl="1"/>
            <a:r>
              <a:rPr lang="en-US" dirty="0" smtClean="0"/>
              <a:t>FDR creates significant growth in federal bureaucracy in response to national crises </a:t>
            </a:r>
          </a:p>
          <a:p>
            <a:r>
              <a:rPr lang="en-US" dirty="0" smtClean="0"/>
              <a:t>Cold War</a:t>
            </a:r>
          </a:p>
          <a:p>
            <a:pPr lvl="1"/>
            <a:r>
              <a:rPr lang="en-US" dirty="0" smtClean="0"/>
              <a:t>Dept. of Defense, National Security Council, </a:t>
            </a:r>
          </a:p>
          <a:p>
            <a:pPr lvl="1">
              <a:buNone/>
            </a:pPr>
            <a:r>
              <a:rPr lang="en-US" dirty="0" smtClean="0"/>
              <a:t>    CIA…</a:t>
            </a:r>
          </a:p>
          <a:p>
            <a:endParaRPr lang="en-US" dirty="0"/>
          </a:p>
        </p:txBody>
      </p:sp>
      <p:pic>
        <p:nvPicPr>
          <p:cNvPr id="16386" name="Picture 2" descr="http://www.ordinary-gentlemen.com/wp-content/uploads/2009/04/cia.jpg"/>
          <p:cNvPicPr>
            <a:picLocks noChangeAspect="1" noChangeArrowheads="1"/>
          </p:cNvPicPr>
          <p:nvPr/>
        </p:nvPicPr>
        <p:blipFill>
          <a:blip r:embed="rId2" cstate="print"/>
          <a:srcRect/>
          <a:stretch>
            <a:fillRect/>
          </a:stretch>
        </p:blipFill>
        <p:spPr bwMode="auto">
          <a:xfrm>
            <a:off x="6629400" y="4083558"/>
            <a:ext cx="2514600" cy="27744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Contributing Factors</a:t>
            </a:r>
            <a:endParaRPr lang="en-US" dirty="0"/>
          </a:p>
        </p:txBody>
      </p:sp>
      <p:sp>
        <p:nvSpPr>
          <p:cNvPr id="3" name="Content Placeholder 2"/>
          <p:cNvSpPr>
            <a:spLocks noGrp="1"/>
          </p:cNvSpPr>
          <p:nvPr>
            <p:ph sz="quarter" idx="1"/>
          </p:nvPr>
        </p:nvSpPr>
        <p:spPr>
          <a:xfrm>
            <a:off x="301752" y="1527048"/>
            <a:ext cx="5337048" cy="4572000"/>
          </a:xfrm>
        </p:spPr>
        <p:txBody>
          <a:bodyPr/>
          <a:lstStyle/>
          <a:p>
            <a:r>
              <a:rPr lang="en-US" dirty="0" smtClean="0"/>
              <a:t>Reduction</a:t>
            </a:r>
          </a:p>
          <a:p>
            <a:pPr lvl="1"/>
            <a:r>
              <a:rPr lang="en-US" dirty="0" smtClean="0"/>
              <a:t>Starting in 1970s, many commissions and boards abolished</a:t>
            </a:r>
          </a:p>
          <a:p>
            <a:pPr lvl="2"/>
            <a:r>
              <a:rPr lang="en-US" dirty="0" smtClean="0"/>
              <a:t>Ex) Interstate Commerce Commission</a:t>
            </a:r>
          </a:p>
          <a:p>
            <a:pPr lvl="2">
              <a:buNone/>
            </a:pPr>
            <a:endParaRPr lang="en-US" dirty="0" smtClean="0"/>
          </a:p>
          <a:p>
            <a:r>
              <a:rPr lang="en-US" dirty="0" smtClean="0"/>
              <a:t>9/11</a:t>
            </a:r>
          </a:p>
          <a:p>
            <a:pPr lvl="1"/>
            <a:r>
              <a:rPr lang="en-US" dirty="0" smtClean="0"/>
              <a:t>Terrorist attacks result in creation of Department of Homeland Security</a:t>
            </a:r>
          </a:p>
        </p:txBody>
      </p:sp>
      <p:pic>
        <p:nvPicPr>
          <p:cNvPr id="15362" name="Picture 2" descr="http://blog.case.edu/james.chang/2007/09/11/9-11_firemans_flag_full.jpg"/>
          <p:cNvPicPr>
            <a:picLocks noChangeAspect="1" noChangeArrowheads="1"/>
          </p:cNvPicPr>
          <p:nvPr/>
        </p:nvPicPr>
        <p:blipFill>
          <a:blip r:embed="rId2" cstate="print"/>
          <a:srcRect/>
          <a:stretch>
            <a:fillRect/>
          </a:stretch>
        </p:blipFill>
        <p:spPr bwMode="auto">
          <a:xfrm>
            <a:off x="6629400" y="1371600"/>
            <a:ext cx="2349595" cy="31249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364" name="Picture 4" descr="http://vivirlatino.com/i/2008/12/360px-US_Department_of_Homeland_Security_Seal.svg.png"/>
          <p:cNvPicPr>
            <a:picLocks noChangeAspect="1" noChangeArrowheads="1"/>
          </p:cNvPicPr>
          <p:nvPr/>
        </p:nvPicPr>
        <p:blipFill>
          <a:blip r:embed="rId3" cstate="print"/>
          <a:srcRect/>
          <a:stretch>
            <a:fillRect/>
          </a:stretch>
        </p:blipFill>
        <p:spPr bwMode="auto">
          <a:xfrm>
            <a:off x="6934200" y="4648200"/>
            <a:ext cx="1671518" cy="1666875"/>
          </a:xfrm>
          <a:prstGeom prst="rect">
            <a:avLst/>
          </a:prstGeo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Staffing Administrative Agencies</a:t>
            </a:r>
            <a:endParaRPr lang="en-US" dirty="0"/>
          </a:p>
        </p:txBody>
      </p:sp>
      <p:sp>
        <p:nvSpPr>
          <p:cNvPr id="3" name="Content Placeholder 2"/>
          <p:cNvSpPr>
            <a:spLocks noGrp="1"/>
          </p:cNvSpPr>
          <p:nvPr>
            <p:ph sz="quarter" idx="1"/>
          </p:nvPr>
        </p:nvSpPr>
        <p:spPr>
          <a:xfrm>
            <a:off x="301752" y="1527048"/>
            <a:ext cx="8613648" cy="4949952"/>
          </a:xfrm>
        </p:spPr>
        <p:txBody>
          <a:bodyPr>
            <a:normAutofit lnSpcReduction="10000"/>
          </a:bodyPr>
          <a:lstStyle/>
          <a:p>
            <a:r>
              <a:rPr lang="en-US" dirty="0" smtClean="0"/>
              <a:t>Civil Service</a:t>
            </a:r>
          </a:p>
          <a:p>
            <a:pPr lvl="1"/>
            <a:r>
              <a:rPr lang="en-US" dirty="0" smtClean="0"/>
              <a:t>1883 – Patronage substituted for merit-based system / administrative class insulated from politics</a:t>
            </a:r>
          </a:p>
          <a:p>
            <a:pPr lvl="1"/>
            <a:r>
              <a:rPr lang="en-US" dirty="0" smtClean="0"/>
              <a:t>Congress sill establishes office requirements, performance standards, wages, benefits, &amp; “whistle-blower” protections</a:t>
            </a:r>
          </a:p>
          <a:p>
            <a:pPr lvl="1"/>
            <a:r>
              <a:rPr lang="en-US" dirty="0" smtClean="0"/>
              <a:t>Hatch Act (1939)</a:t>
            </a:r>
          </a:p>
          <a:p>
            <a:pPr lvl="2"/>
            <a:r>
              <a:rPr lang="en-US" dirty="0" smtClean="0"/>
              <a:t>Parties prohibited from pressuring workers to contribute or work for candidates in exchange for job security</a:t>
            </a:r>
          </a:p>
          <a:p>
            <a:pPr lvl="1"/>
            <a:r>
              <a:rPr lang="en-US" dirty="0" smtClean="0"/>
              <a:t>President makes appointments to </a:t>
            </a:r>
          </a:p>
          <a:p>
            <a:pPr lvl="1">
              <a:buNone/>
            </a:pPr>
            <a:r>
              <a:rPr lang="en-US" dirty="0" smtClean="0"/>
              <a:t>    key leadership positions</a:t>
            </a:r>
          </a:p>
          <a:p>
            <a:pPr lvl="2"/>
            <a:r>
              <a:rPr lang="en-US" dirty="0" smtClean="0"/>
              <a:t>Helps ensure bureaucracy enacts his</a:t>
            </a:r>
          </a:p>
          <a:p>
            <a:pPr lvl="2">
              <a:buNone/>
            </a:pPr>
            <a:r>
              <a:rPr lang="en-US" dirty="0" smtClean="0"/>
              <a:t>   policy agenda</a:t>
            </a:r>
          </a:p>
          <a:p>
            <a:pPr lvl="2"/>
            <a:r>
              <a:rPr lang="en-US" dirty="0" smtClean="0"/>
              <a:t>With new administration’s usually </a:t>
            </a:r>
          </a:p>
          <a:p>
            <a:pPr lvl="2">
              <a:buNone/>
            </a:pPr>
            <a:r>
              <a:rPr lang="en-US" dirty="0" smtClean="0"/>
              <a:t>    complete change in leadership</a:t>
            </a:r>
          </a:p>
          <a:p>
            <a:pPr lvl="1"/>
            <a:endParaRPr lang="en-US" dirty="0"/>
          </a:p>
        </p:txBody>
      </p:sp>
      <p:pic>
        <p:nvPicPr>
          <p:cNvPr id="14338" name="Picture 2" descr="http://www.illinoisfamily.org/content/img/f34434/arne-duncan1.jpg"/>
          <p:cNvPicPr>
            <a:picLocks noChangeAspect="1" noChangeArrowheads="1"/>
          </p:cNvPicPr>
          <p:nvPr/>
        </p:nvPicPr>
        <p:blipFill>
          <a:blip r:embed="rId2" cstate="print"/>
          <a:srcRect/>
          <a:stretch>
            <a:fillRect/>
          </a:stretch>
        </p:blipFill>
        <p:spPr bwMode="auto">
          <a:xfrm>
            <a:off x="5624104" y="4361043"/>
            <a:ext cx="3519896" cy="23445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Checks &amp; Balances</a:t>
            </a:r>
            <a:endParaRPr lang="en-US" dirty="0"/>
          </a:p>
        </p:txBody>
      </p:sp>
      <p:sp>
        <p:nvSpPr>
          <p:cNvPr id="3" name="Content Placeholder 2"/>
          <p:cNvSpPr>
            <a:spLocks noGrp="1"/>
          </p:cNvSpPr>
          <p:nvPr>
            <p:ph sz="quarter" idx="1"/>
          </p:nvPr>
        </p:nvSpPr>
        <p:spPr/>
        <p:txBody>
          <a:bodyPr/>
          <a:lstStyle/>
          <a:p>
            <a:r>
              <a:rPr lang="en-US" dirty="0" smtClean="0"/>
              <a:t>The President</a:t>
            </a:r>
          </a:p>
          <a:p>
            <a:pPr lvl="1"/>
            <a:r>
              <a:rPr lang="en-US" dirty="0" smtClean="0"/>
              <a:t>Appointment power rewards loyalists / advances agenda</a:t>
            </a:r>
          </a:p>
          <a:p>
            <a:pPr lvl="1"/>
            <a:r>
              <a:rPr lang="en-US" dirty="0" smtClean="0"/>
              <a:t>Executive Orders – directs agencies to take certain actions</a:t>
            </a:r>
          </a:p>
          <a:p>
            <a:r>
              <a:rPr lang="en-US" dirty="0" smtClean="0"/>
              <a:t>Congress</a:t>
            </a:r>
          </a:p>
          <a:p>
            <a:pPr lvl="1"/>
            <a:r>
              <a:rPr lang="en-US" dirty="0" smtClean="0"/>
              <a:t>Creates, consolidates, or eliminates agencies</a:t>
            </a:r>
          </a:p>
          <a:p>
            <a:pPr lvl="1"/>
            <a:r>
              <a:rPr lang="en-US" dirty="0" smtClean="0"/>
              <a:t>Senate confirms high-level appointees</a:t>
            </a:r>
          </a:p>
          <a:p>
            <a:pPr lvl="1"/>
            <a:r>
              <a:rPr lang="en-US" dirty="0" smtClean="0"/>
              <a:t>Statutes direct agency actions</a:t>
            </a:r>
          </a:p>
          <a:p>
            <a:pPr lvl="1"/>
            <a:r>
              <a:rPr lang="en-US" dirty="0" smtClean="0"/>
              <a:t>Appropriates funding</a:t>
            </a:r>
          </a:p>
          <a:p>
            <a:pPr lvl="1"/>
            <a:r>
              <a:rPr lang="en-US" dirty="0" smtClean="0"/>
              <a:t>Congressional Oversight</a:t>
            </a:r>
          </a:p>
          <a:p>
            <a:pPr lvl="2"/>
            <a:r>
              <a:rPr lang="en-US" dirty="0" smtClean="0"/>
              <a:t>Ex) review budgets, investigate actions</a:t>
            </a:r>
          </a:p>
          <a:p>
            <a:pPr lvl="2"/>
            <a:endParaRPr lang="en-US" dirty="0" smtClean="0"/>
          </a:p>
          <a:p>
            <a:pPr lvl="1"/>
            <a:endParaRPr lang="en-US" dirty="0"/>
          </a:p>
        </p:txBody>
      </p:sp>
      <p:pic>
        <p:nvPicPr>
          <p:cNvPr id="13314" name="Picture 2" descr="https://www.stanford.edu/group/ic/cgi-bin/drupal2/files/congress_0.jpg"/>
          <p:cNvPicPr>
            <a:picLocks noChangeAspect="1" noChangeArrowheads="1"/>
          </p:cNvPicPr>
          <p:nvPr/>
        </p:nvPicPr>
        <p:blipFill>
          <a:blip r:embed="rId2" cstate="print"/>
          <a:srcRect/>
          <a:stretch>
            <a:fillRect/>
          </a:stretch>
        </p:blipFill>
        <p:spPr bwMode="auto">
          <a:xfrm>
            <a:off x="5867400" y="4137192"/>
            <a:ext cx="3124674" cy="22064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Checks &amp; Balances</a:t>
            </a:r>
            <a:endParaRPr lang="en-US" dirty="0"/>
          </a:p>
        </p:txBody>
      </p:sp>
      <p:sp>
        <p:nvSpPr>
          <p:cNvPr id="3" name="Content Placeholder 2"/>
          <p:cNvSpPr>
            <a:spLocks noGrp="1"/>
          </p:cNvSpPr>
          <p:nvPr>
            <p:ph sz="quarter" idx="1"/>
          </p:nvPr>
        </p:nvSpPr>
        <p:spPr/>
        <p:txBody>
          <a:bodyPr/>
          <a:lstStyle/>
          <a:p>
            <a:r>
              <a:rPr lang="en-US" dirty="0" smtClean="0"/>
              <a:t>Courts</a:t>
            </a:r>
          </a:p>
          <a:p>
            <a:pPr lvl="1"/>
            <a:r>
              <a:rPr lang="en-US" dirty="0" smtClean="0"/>
              <a:t>Decide whether agencies violate 14</a:t>
            </a:r>
            <a:r>
              <a:rPr lang="en-US" baseline="30000" dirty="0" smtClean="0"/>
              <a:t>th</a:t>
            </a:r>
            <a:r>
              <a:rPr lang="en-US" dirty="0" smtClean="0"/>
              <a:t> Amendment due process &amp; equal protection requirements</a:t>
            </a:r>
          </a:p>
          <a:p>
            <a:pPr lvl="1"/>
            <a:r>
              <a:rPr lang="en-US" dirty="0" smtClean="0"/>
              <a:t>Requires Congress to clearly define agency standards</a:t>
            </a:r>
          </a:p>
          <a:p>
            <a:r>
              <a:rPr lang="en-US" dirty="0" smtClean="0"/>
              <a:t>Federalism</a:t>
            </a:r>
          </a:p>
          <a:p>
            <a:pPr lvl="1"/>
            <a:r>
              <a:rPr lang="en-US" dirty="0" smtClean="0"/>
              <a:t>If state and national policies differ, states sometimes resist or refuse to comply with standards (ex. Education reform) </a:t>
            </a:r>
          </a:p>
          <a:p>
            <a:r>
              <a:rPr lang="en-US" dirty="0" smtClean="0"/>
              <a:t>Citizens, Interest Groups, Media</a:t>
            </a:r>
          </a:p>
          <a:p>
            <a:pPr lvl="1"/>
            <a:r>
              <a:rPr lang="en-US" dirty="0" smtClean="0"/>
              <a:t>Those directly affected by public policy ca monitor actions, report complaints, or investigate issues regarding problems and injustice in the bureaucracy</a:t>
            </a:r>
            <a:endParaRPr 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457200"/>
            <a:ext cx="4267200" cy="4678204"/>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25:</a:t>
            </a:r>
            <a:endParaRPr lang="en-US" sz="4000" dirty="0" smtClean="0"/>
          </a:p>
          <a:p>
            <a:r>
              <a:rPr lang="en-US" sz="4000" i="1" dirty="0" smtClean="0"/>
              <a:t>What Is the Role of the Supreme Court in the American Constitutional System?</a:t>
            </a:r>
          </a:p>
          <a:p>
            <a:endParaRPr lang="en-US" i="1" dirty="0"/>
          </a:p>
        </p:txBody>
      </p:sp>
      <p:pic>
        <p:nvPicPr>
          <p:cNvPr id="4" name="Picture 3" descr="0809webwtphs_lsn25.jpg"/>
          <p:cNvPicPr>
            <a:picLocks noChangeAspect="1"/>
          </p:cNvPicPr>
          <p:nvPr/>
        </p:nvPicPr>
        <p:blipFill>
          <a:blip r:embed="rId2" cstate="print"/>
          <a:stretch>
            <a:fillRect/>
          </a:stretch>
        </p:blipFill>
        <p:spPr>
          <a:xfrm>
            <a:off x="4724400" y="228600"/>
            <a:ext cx="4229100" cy="605341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000" dirty="0" smtClean="0"/>
              <a:t>Purpose</a:t>
            </a:r>
            <a:endParaRPr lang="en-US" sz="4000" dirty="0"/>
          </a:p>
        </p:txBody>
      </p:sp>
      <p:sp>
        <p:nvSpPr>
          <p:cNvPr id="2" name="Content Placeholder 1"/>
          <p:cNvSpPr>
            <a:spLocks noGrp="1"/>
          </p:cNvSpPr>
          <p:nvPr>
            <p:ph sz="quarter" idx="1"/>
          </p:nvPr>
        </p:nvSpPr>
        <p:spPr/>
        <p:txBody>
          <a:bodyPr/>
          <a:lstStyle/>
          <a:p>
            <a:r>
              <a:rPr lang="en-US" dirty="0" smtClean="0"/>
              <a:t>As opposed to English tradition, the Constitution provides for an independent judiciary. </a:t>
            </a:r>
          </a:p>
          <a:p>
            <a:r>
              <a:rPr lang="en-US" dirty="0" smtClean="0"/>
              <a:t>Hamilton considered it “least dangerous branch” because it depends on other branches to enforce its decisions. </a:t>
            </a:r>
          </a:p>
          <a:p>
            <a:r>
              <a:rPr lang="en-US" dirty="0" smtClean="0"/>
              <a:t>This lesson examines how the Supreme Court has become a coequal branch of the national government and describes some of the institutional checks on its power. </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0"/>
            <a:ext cx="8229600" cy="1143000"/>
          </a:xfrm>
        </p:spPr>
        <p:txBody>
          <a:bodyPr>
            <a:normAutofit/>
          </a:bodyPr>
          <a:lstStyle/>
          <a:p>
            <a:r>
              <a:rPr lang="en-US" sz="4000" dirty="0" smtClean="0"/>
              <a:t>Objectives</a:t>
            </a:r>
            <a:endParaRPr lang="en-US" sz="4000" dirty="0"/>
          </a:p>
        </p:txBody>
      </p:sp>
      <p:sp>
        <p:nvSpPr>
          <p:cNvPr id="5" name="Content Placeholder 4"/>
          <p:cNvSpPr>
            <a:spLocks noGrp="1"/>
          </p:cNvSpPr>
          <p:nvPr>
            <p:ph sz="quarter" idx="1"/>
          </p:nvPr>
        </p:nvSpPr>
        <p:spPr>
          <a:xfrm>
            <a:off x="152400" y="1371600"/>
            <a:ext cx="8458200" cy="4864291"/>
          </a:xfrm>
        </p:spPr>
        <p:txBody>
          <a:bodyPr>
            <a:normAutofit/>
          </a:bodyPr>
          <a:lstStyle/>
          <a:p>
            <a:r>
              <a:rPr lang="en-US" i="1" dirty="0" smtClean="0"/>
              <a:t>Explain the difference between the Supreme Court’s original and appellate jurisdiction. </a:t>
            </a:r>
          </a:p>
          <a:p>
            <a:r>
              <a:rPr lang="en-US" i="1" dirty="0" smtClean="0"/>
              <a:t>Explain the four methods of constitutional interpretation. </a:t>
            </a:r>
          </a:p>
          <a:p>
            <a:r>
              <a:rPr lang="en-US" i="1" dirty="0" smtClean="0"/>
              <a:t>Explain how America’s system of checks and balances limits the power of the Supreme Court.  </a:t>
            </a:r>
          </a:p>
          <a:p>
            <a:r>
              <a:rPr lang="en-US" i="1" dirty="0" smtClean="0"/>
              <a:t>Evaluate, take, and defend positions on issues relating to the role of the Supreme Court in the constitutional system.</a:t>
            </a:r>
            <a:endParaRPr lang="en-US" i="1"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152400"/>
            <a:ext cx="8229600" cy="1143000"/>
          </a:xfrm>
        </p:spPr>
        <p:txBody>
          <a:bodyPr>
            <a:normAutofit/>
          </a:bodyPr>
          <a:lstStyle/>
          <a:p>
            <a:r>
              <a:rPr lang="en-US" sz="4000" dirty="0" smtClean="0"/>
              <a:t>Terms to Know</a:t>
            </a:r>
            <a:endParaRPr lang="en-US" sz="4000" dirty="0"/>
          </a:p>
        </p:txBody>
      </p:sp>
      <p:sp>
        <p:nvSpPr>
          <p:cNvPr id="4" name="Content Placeholder 1"/>
          <p:cNvSpPr txBox="1">
            <a:spLocks/>
          </p:cNvSpPr>
          <p:nvPr/>
        </p:nvSpPr>
        <p:spPr>
          <a:xfrm>
            <a:off x="0" y="1447800"/>
            <a:ext cx="9144000" cy="4648200"/>
          </a:xfrm>
          <a:prstGeom prst="rect">
            <a:avLst/>
          </a:prstGeom>
        </p:spPr>
        <p:txBody>
          <a:bodyPr vert="horz">
            <a:normAutofit fontScale="92500" lnSpcReduction="10000"/>
          </a:bodyPr>
          <a:lstStyle/>
          <a:p>
            <a:pPr marL="365760" lvl="0" indent="-256032">
              <a:spcBef>
                <a:spcPts val="400"/>
              </a:spcBef>
              <a:buClr>
                <a:schemeClr val="accent1"/>
              </a:buClr>
              <a:buSzPct val="68000"/>
              <a:defRPr/>
            </a:pPr>
            <a:r>
              <a:rPr lang="en-US" sz="1600" b="1" dirty="0"/>
              <a:t>	</a:t>
            </a:r>
            <a:r>
              <a:rPr lang="en-US" sz="1600" b="1" dirty="0" smtClean="0"/>
              <a:t>advisory </a:t>
            </a:r>
            <a:r>
              <a:rPr lang="en-US" sz="1600" b="1" dirty="0"/>
              <a:t>opinion</a:t>
            </a:r>
            <a:r>
              <a:rPr lang="en-US" sz="1600" dirty="0"/>
              <a:t> </a:t>
            </a:r>
            <a:br>
              <a:rPr lang="en-US" sz="1600" dirty="0"/>
            </a:br>
            <a:r>
              <a:rPr lang="en-US" sz="1600" dirty="0"/>
              <a:t/>
            </a:r>
            <a:br>
              <a:rPr lang="en-US" sz="1600" dirty="0"/>
            </a:br>
            <a:r>
              <a:rPr lang="en-US" sz="1600" dirty="0"/>
              <a:t>In some judicial systems, a formal opinion on a point of law given by a judge or court when requested by a legislature or government official.    </a:t>
            </a:r>
            <a:br>
              <a:rPr lang="en-US" sz="1600" dirty="0"/>
            </a:br>
            <a:r>
              <a:rPr lang="en-US" sz="1600" dirty="0"/>
              <a:t/>
            </a:r>
            <a:br>
              <a:rPr lang="en-US" sz="1600" dirty="0"/>
            </a:br>
            <a:r>
              <a:rPr lang="en-US" sz="1600" b="1" dirty="0"/>
              <a:t>appeal</a:t>
            </a:r>
            <a:r>
              <a:rPr lang="en-US" sz="1600" dirty="0"/>
              <a:t> </a:t>
            </a:r>
            <a:br>
              <a:rPr lang="en-US" sz="1600" dirty="0"/>
            </a:br>
            <a:r>
              <a:rPr lang="en-US" sz="1600" dirty="0"/>
              <a:t/>
            </a:r>
            <a:br>
              <a:rPr lang="en-US" sz="1600" dirty="0"/>
            </a:br>
            <a:r>
              <a:rPr lang="en-US" sz="1600" dirty="0"/>
              <a:t>The bringing of a court case from a lower court to a higher court in an attempt to have the lower court's decision reversed. Grounds for appeal include errors of law, fact, or procedure.    </a:t>
            </a:r>
            <a:br>
              <a:rPr lang="en-US" sz="1600" dirty="0"/>
            </a:br>
            <a:r>
              <a:rPr lang="en-US" sz="1600" dirty="0"/>
              <a:t/>
            </a:r>
            <a:br>
              <a:rPr lang="en-US" sz="1600" dirty="0"/>
            </a:br>
            <a:r>
              <a:rPr lang="en-US" sz="1600" b="1" dirty="0"/>
              <a:t>appellate jurisdiction</a:t>
            </a:r>
            <a:r>
              <a:rPr lang="en-US" sz="1600" dirty="0"/>
              <a:t> </a:t>
            </a:r>
            <a:br>
              <a:rPr lang="en-US" sz="1600" dirty="0"/>
            </a:br>
            <a:r>
              <a:rPr lang="en-US" sz="1600" dirty="0"/>
              <a:t/>
            </a:r>
            <a:br>
              <a:rPr lang="en-US" sz="1600" dirty="0"/>
            </a:br>
            <a:r>
              <a:rPr lang="en-US" sz="1600" dirty="0"/>
              <a:t>The legal authority of a court to hear appeals from a lower court.    </a:t>
            </a:r>
            <a:br>
              <a:rPr lang="en-US" sz="1600" dirty="0"/>
            </a:br>
            <a:r>
              <a:rPr lang="en-US" sz="1600" dirty="0"/>
              <a:t/>
            </a:r>
            <a:br>
              <a:rPr lang="en-US" sz="1600" dirty="0"/>
            </a:br>
            <a:r>
              <a:rPr lang="en-US" sz="1600" b="1" dirty="0"/>
              <a:t>jurisdiction</a:t>
            </a:r>
            <a:r>
              <a:rPr lang="en-US" sz="1600" dirty="0"/>
              <a:t> </a:t>
            </a:r>
            <a:br>
              <a:rPr lang="en-US" sz="1600" dirty="0"/>
            </a:br>
            <a:r>
              <a:rPr lang="en-US" sz="1600" dirty="0"/>
              <a:t/>
            </a:r>
            <a:br>
              <a:rPr lang="en-US" sz="1600" dirty="0"/>
            </a:br>
            <a:r>
              <a:rPr lang="en-US" sz="1600" dirty="0"/>
              <a:t>The power or authority to hear cases and make decisions.    </a:t>
            </a:r>
            <a:br>
              <a:rPr lang="en-US" sz="1600" dirty="0"/>
            </a:br>
            <a:r>
              <a:rPr lang="en-US" sz="1600" dirty="0"/>
              <a:t/>
            </a:r>
            <a:br>
              <a:rPr lang="en-US" sz="1600" dirty="0"/>
            </a:br>
            <a:r>
              <a:rPr lang="en-US" sz="1600" b="1" dirty="0"/>
              <a:t>landmark decision</a:t>
            </a:r>
            <a:r>
              <a:rPr lang="en-US" sz="1600" dirty="0"/>
              <a:t> </a:t>
            </a:r>
            <a:br>
              <a:rPr lang="en-US" sz="1600" dirty="0"/>
            </a:br>
            <a:r>
              <a:rPr lang="en-US" sz="1600" dirty="0"/>
              <a:t/>
            </a:r>
            <a:br>
              <a:rPr lang="en-US" sz="1600" dirty="0"/>
            </a:br>
            <a:r>
              <a:rPr lang="en-US" sz="1600" dirty="0"/>
              <a:t>A legal decision that constitutes a turning point or stage. </a:t>
            </a:r>
            <a:r>
              <a:rPr lang="en-US" sz="1600" i="1" dirty="0"/>
              <a:t>Brown v. Board of Education</a:t>
            </a:r>
            <a:r>
              <a:rPr lang="en-US" sz="1600" dirty="0"/>
              <a:t> (1954) is an example of a landmark decision.    </a:t>
            </a:r>
            <a:endParaRPr kumimoji="0" lang="en-US" sz="2700" b="0" i="0" u="none" strike="noStrike" kern="1200" cap="none" spc="0" normalizeH="0" baseline="0" noProof="0" dirty="0">
              <a:ln>
                <a:noFill/>
              </a:ln>
              <a:solidFill>
                <a:schemeClr val="tx2">
                  <a:lumMod val="7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0"/>
            <a:ext cx="8229600" cy="1143000"/>
          </a:xfrm>
        </p:spPr>
        <p:txBody>
          <a:bodyPr>
            <a:normAutofit/>
          </a:bodyPr>
          <a:lstStyle/>
          <a:p>
            <a:r>
              <a:rPr lang="en-US" sz="4000" dirty="0" smtClean="0"/>
              <a:t>Terms to Know</a:t>
            </a:r>
            <a:endParaRPr lang="en-US" sz="4000" dirty="0"/>
          </a:p>
        </p:txBody>
      </p:sp>
      <p:sp>
        <p:nvSpPr>
          <p:cNvPr id="4" name="Content Placeholder 1"/>
          <p:cNvSpPr txBox="1">
            <a:spLocks/>
          </p:cNvSpPr>
          <p:nvPr/>
        </p:nvSpPr>
        <p:spPr>
          <a:xfrm>
            <a:off x="228600" y="1447800"/>
            <a:ext cx="8915400" cy="4648200"/>
          </a:xfrm>
          <a:prstGeom prst="rect">
            <a:avLst/>
          </a:prstGeom>
        </p:spPr>
        <p:txBody>
          <a:bodyPr vert="horz">
            <a:normAutofit/>
          </a:bodyPr>
          <a:lstStyle/>
          <a:p>
            <a:r>
              <a:rPr lang="en-US" sz="1600" b="1" dirty="0" smtClean="0"/>
              <a:t>litigant</a:t>
            </a:r>
            <a:r>
              <a:rPr lang="en-US" sz="1600" dirty="0"/>
              <a:t> </a:t>
            </a:r>
            <a:br>
              <a:rPr lang="en-US" sz="1600" dirty="0"/>
            </a:br>
            <a:r>
              <a:rPr lang="en-US" sz="1600" dirty="0"/>
              <a:t/>
            </a:r>
            <a:br>
              <a:rPr lang="en-US" sz="1600" dirty="0"/>
            </a:br>
            <a:r>
              <a:rPr lang="en-US" sz="1600" dirty="0"/>
              <a:t>A party involved in a lawsuit.    </a:t>
            </a:r>
            <a:br>
              <a:rPr lang="en-US" sz="1600" dirty="0"/>
            </a:br>
            <a:r>
              <a:rPr lang="en-US" sz="1600" dirty="0"/>
              <a:t/>
            </a:r>
            <a:br>
              <a:rPr lang="en-US" sz="1600" dirty="0"/>
            </a:br>
            <a:r>
              <a:rPr lang="en-US" sz="1600" b="1" dirty="0"/>
              <a:t>methods of constitutional interpretation</a:t>
            </a:r>
            <a:r>
              <a:rPr lang="en-US" sz="1600" dirty="0"/>
              <a:t> </a:t>
            </a:r>
            <a:br>
              <a:rPr lang="en-US" sz="1600" dirty="0"/>
            </a:br>
            <a:r>
              <a:rPr lang="en-US" sz="1600" dirty="0"/>
              <a:t/>
            </a:r>
            <a:br>
              <a:rPr lang="en-US" sz="1600" dirty="0"/>
            </a:br>
            <a:r>
              <a:rPr lang="en-US" sz="1600" dirty="0"/>
              <a:t>Interpretive methods employed by U.S. Supreme Court justices when considering constitutional issues of some cases. </a:t>
            </a:r>
            <a:r>
              <a:rPr lang="en-US" sz="1600" i="1" dirty="0"/>
              <a:t>See</a:t>
            </a:r>
            <a:r>
              <a:rPr lang="en-US" sz="1600" dirty="0"/>
              <a:t> strict construction, original intent, fundamental principles, and instrumentalism    </a:t>
            </a:r>
          </a:p>
          <a:p>
            <a:r>
              <a:rPr lang="en-US" sz="1600" dirty="0"/>
              <a:t/>
            </a:r>
            <a:br>
              <a:rPr lang="en-US" sz="1600" dirty="0"/>
            </a:br>
            <a:r>
              <a:rPr lang="en-US" sz="1600" b="1" dirty="0"/>
              <a:t>original jurisdiction</a:t>
            </a:r>
            <a:r>
              <a:rPr lang="en-US" sz="1600" dirty="0"/>
              <a:t> </a:t>
            </a:r>
            <a:br>
              <a:rPr lang="en-US" sz="1600" dirty="0"/>
            </a:br>
            <a:r>
              <a:rPr lang="en-US" sz="1600" dirty="0"/>
              <a:t/>
            </a:r>
            <a:br>
              <a:rPr lang="en-US" sz="1600" dirty="0"/>
            </a:br>
            <a:r>
              <a:rPr lang="en-US" sz="1600" dirty="0"/>
              <a:t>In some cases, such as those in which a state is a party, the Supreme Court has the right to consider the facts and the law in a case without it having first been passed on by a lower court.  </a:t>
            </a:r>
            <a:br>
              <a:rPr lang="en-US" sz="1600" dirty="0"/>
            </a:br>
            <a:r>
              <a:rPr lang="en-US" sz="1600" dirty="0"/>
              <a:t/>
            </a:r>
            <a:br>
              <a:rPr lang="en-US" sz="1600" dirty="0"/>
            </a:br>
            <a:r>
              <a:rPr lang="en-US" sz="1600" b="1" dirty="0"/>
              <a:t>writ of certiorari</a:t>
            </a:r>
            <a:r>
              <a:rPr lang="en-US" sz="1600" dirty="0"/>
              <a:t> </a:t>
            </a:r>
            <a:br>
              <a:rPr lang="en-US" sz="1600" dirty="0"/>
            </a:br>
            <a:r>
              <a:rPr lang="en-US" sz="1600" dirty="0"/>
              <a:t/>
            </a:r>
            <a:br>
              <a:rPr lang="en-US" sz="1600" dirty="0"/>
            </a:br>
            <a:r>
              <a:rPr lang="en-US" sz="1600" dirty="0"/>
              <a:t>A type of writ seeking judicial review of a legal decision.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152400"/>
            <a:ext cx="8229600" cy="1143000"/>
          </a:xfrm>
        </p:spPr>
        <p:txBody>
          <a:bodyPr>
            <a:normAutofit/>
          </a:bodyPr>
          <a:lstStyle/>
          <a:p>
            <a:r>
              <a:rPr lang="en-US" sz="4000" dirty="0" smtClean="0"/>
              <a:t>Objectives</a:t>
            </a:r>
            <a:endParaRPr lang="en-US" sz="4000" dirty="0"/>
          </a:p>
        </p:txBody>
      </p:sp>
      <p:sp>
        <p:nvSpPr>
          <p:cNvPr id="5" name="Content Placeholder 4"/>
          <p:cNvSpPr>
            <a:spLocks noGrp="1"/>
          </p:cNvSpPr>
          <p:nvPr>
            <p:ph sz="quarter" idx="1"/>
          </p:nvPr>
        </p:nvSpPr>
        <p:spPr>
          <a:xfrm>
            <a:off x="228600" y="1143000"/>
            <a:ext cx="8458200" cy="4864291"/>
          </a:xfrm>
        </p:spPr>
        <p:txBody>
          <a:bodyPr/>
          <a:lstStyle/>
          <a:p>
            <a:endParaRPr lang="en-US" i="1" dirty="0" smtClean="0"/>
          </a:p>
          <a:p>
            <a:endParaRPr lang="en-US" i="1" dirty="0"/>
          </a:p>
        </p:txBody>
      </p:sp>
      <p:sp>
        <p:nvSpPr>
          <p:cNvPr id="6" name="Content Placeholder 1"/>
          <p:cNvSpPr txBox="1">
            <a:spLocks/>
          </p:cNvSpPr>
          <p:nvPr/>
        </p:nvSpPr>
        <p:spPr>
          <a:xfrm>
            <a:off x="457200" y="1481328"/>
            <a:ext cx="8229600" cy="4525963"/>
          </a:xfrm>
          <a:prstGeom prst="rect">
            <a:avLst/>
          </a:prstGeom>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noProof="0" dirty="0" smtClean="0"/>
              <a:t>Explain basic differences between Congress and the British Parliament and how Congress reflects America’s commitment to representative government and federalism.</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0" i="1" u="none" strike="noStrike" kern="1200" cap="none" spc="0" normalizeH="0" dirty="0" smtClean="0">
                <a:ln>
                  <a:noFill/>
                </a:ln>
                <a:solidFill>
                  <a:schemeClr val="tx1"/>
                </a:solidFill>
                <a:effectLst/>
                <a:uLnTx/>
                <a:uFillTx/>
                <a:latin typeface="+mn-lt"/>
                <a:ea typeface="+mn-ea"/>
                <a:cs typeface="+mn-cs"/>
              </a:rPr>
              <a:t>Identify several constitutional sources of  power</a:t>
            </a:r>
            <a:r>
              <a:rPr lang="en-US" sz="2700" i="1" dirty="0" smtClean="0"/>
              <a:t> and some of the challenges members face in representing and serving constituents.  </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dirty="0" smtClean="0"/>
              <a:t>Evaluate, take and defend positions on contemporary issues about congressional representation and organization. </a:t>
            </a:r>
            <a:endParaRPr kumimoji="0" lang="en-US" sz="2700" b="0" i="1" u="none" strike="noStrike" kern="1200" cap="none" spc="0" normalizeH="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Constitutional Powers of the Supreme Court</a:t>
            </a:r>
            <a:endParaRPr lang="en-US" dirty="0"/>
          </a:p>
        </p:txBody>
      </p:sp>
      <p:sp>
        <p:nvSpPr>
          <p:cNvPr id="3" name="Content Placeholder 2"/>
          <p:cNvSpPr>
            <a:spLocks noGrp="1"/>
          </p:cNvSpPr>
          <p:nvPr>
            <p:ph sz="quarter" idx="1"/>
          </p:nvPr>
        </p:nvSpPr>
        <p:spPr>
          <a:xfrm>
            <a:off x="301752" y="1527048"/>
            <a:ext cx="8842248" cy="4572000"/>
          </a:xfrm>
        </p:spPr>
        <p:txBody>
          <a:bodyPr/>
          <a:lstStyle/>
          <a:p>
            <a:r>
              <a:rPr lang="en-US" dirty="0" smtClean="0"/>
              <a:t>Article III</a:t>
            </a:r>
          </a:p>
          <a:p>
            <a:pPr lvl="1"/>
            <a:r>
              <a:rPr lang="en-US" dirty="0" smtClean="0"/>
              <a:t>Created Supreme Court, Congress has power to create inferior courts. </a:t>
            </a:r>
          </a:p>
          <a:p>
            <a:pPr lvl="1"/>
            <a:r>
              <a:rPr lang="en-US" dirty="0" smtClean="0"/>
              <a:t>Life tenure for all Federal Judges</a:t>
            </a:r>
          </a:p>
          <a:p>
            <a:pPr lvl="1"/>
            <a:r>
              <a:rPr lang="en-US" dirty="0" smtClean="0"/>
              <a:t>Jurisdiction over cases arising under national law and involving citizens from more than one state.</a:t>
            </a:r>
          </a:p>
          <a:p>
            <a:pPr lvl="1"/>
            <a:r>
              <a:rPr lang="en-US" dirty="0" smtClean="0"/>
              <a:t>Trial by jury in all criminal cases except impeachment</a:t>
            </a:r>
          </a:p>
          <a:p>
            <a:pPr lvl="1"/>
            <a:r>
              <a:rPr lang="en-US" dirty="0" smtClean="0"/>
              <a:t>Power of judicial review, deciding whether acts of Congress, executive, state laws, or state</a:t>
            </a:r>
          </a:p>
          <a:p>
            <a:pPr lvl="1">
              <a:buNone/>
            </a:pPr>
            <a:r>
              <a:rPr lang="en-US" dirty="0" smtClean="0"/>
              <a:t>     constitutions violate US Constitution </a:t>
            </a:r>
            <a:endParaRPr lang="en-US" dirty="0"/>
          </a:p>
        </p:txBody>
      </p:sp>
      <p:pic>
        <p:nvPicPr>
          <p:cNvPr id="103426" name="Picture 2" descr="West front view of  the Supreme Court Building"/>
          <p:cNvPicPr>
            <a:picLocks noChangeAspect="1" noChangeArrowheads="1"/>
          </p:cNvPicPr>
          <p:nvPr/>
        </p:nvPicPr>
        <p:blipFill>
          <a:blip r:embed="rId2" cstate="print"/>
          <a:srcRect/>
          <a:stretch>
            <a:fillRect/>
          </a:stretch>
        </p:blipFill>
        <p:spPr bwMode="auto">
          <a:xfrm>
            <a:off x="6019800" y="4790515"/>
            <a:ext cx="3124200" cy="20674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Constitutional Powers of the Supreme Court</a:t>
            </a:r>
            <a:endParaRPr lang="en-US" dirty="0"/>
          </a:p>
        </p:txBody>
      </p:sp>
      <p:sp>
        <p:nvSpPr>
          <p:cNvPr id="3" name="Content Placeholder 2"/>
          <p:cNvSpPr>
            <a:spLocks noGrp="1"/>
          </p:cNvSpPr>
          <p:nvPr>
            <p:ph sz="quarter" idx="1"/>
          </p:nvPr>
        </p:nvSpPr>
        <p:spPr>
          <a:xfrm>
            <a:off x="301752" y="1527048"/>
            <a:ext cx="5489448" cy="4572000"/>
          </a:xfrm>
        </p:spPr>
        <p:txBody>
          <a:bodyPr/>
          <a:lstStyle/>
          <a:p>
            <a:r>
              <a:rPr lang="en-US" dirty="0" smtClean="0"/>
              <a:t>Original Jurisdiction</a:t>
            </a:r>
          </a:p>
          <a:p>
            <a:pPr lvl="1"/>
            <a:r>
              <a:rPr lang="en-US" dirty="0" smtClean="0"/>
              <a:t>Power of a court to pass judgment on both the facts of a case and the law.</a:t>
            </a:r>
          </a:p>
          <a:p>
            <a:pPr lvl="1"/>
            <a:r>
              <a:rPr lang="en-US" dirty="0" smtClean="0"/>
              <a:t>Original Jurisdiction over</a:t>
            </a:r>
          </a:p>
          <a:p>
            <a:pPr lvl="2"/>
            <a:r>
              <a:rPr lang="en-US" dirty="0" smtClean="0"/>
              <a:t>“cases affecting Ambassadors, other public Ministers and Consuls,… [and] … Controversies to which the United States shall be a Party.”</a:t>
            </a:r>
          </a:p>
          <a:p>
            <a:pPr lvl="1"/>
            <a:r>
              <a:rPr lang="en-US" dirty="0" smtClean="0"/>
              <a:t>Original Jurisdiction - Supreme Court only one to hear case</a:t>
            </a:r>
          </a:p>
          <a:p>
            <a:pPr lvl="2"/>
            <a:r>
              <a:rPr lang="en-US" dirty="0" smtClean="0"/>
              <a:t>Very few cases arise from original jurisdiction</a:t>
            </a:r>
            <a:endParaRPr lang="en-US" dirty="0"/>
          </a:p>
        </p:txBody>
      </p:sp>
      <p:pic>
        <p:nvPicPr>
          <p:cNvPr id="100354" name="Picture 2" descr="&quot;Contemplation of Justice&quot; by James Earle Fraser. (Steve Petteway)"/>
          <p:cNvPicPr>
            <a:picLocks noChangeAspect="1" noChangeArrowheads="1"/>
          </p:cNvPicPr>
          <p:nvPr/>
        </p:nvPicPr>
        <p:blipFill>
          <a:blip r:embed="rId2" cstate="print"/>
          <a:srcRect/>
          <a:stretch>
            <a:fillRect/>
          </a:stretch>
        </p:blipFill>
        <p:spPr bwMode="auto">
          <a:xfrm>
            <a:off x="5791200" y="1447800"/>
            <a:ext cx="3165348" cy="4876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Constitutional Powers of the Supreme Court</a:t>
            </a:r>
            <a:endParaRPr lang="en-US" dirty="0"/>
          </a:p>
        </p:txBody>
      </p:sp>
      <p:sp>
        <p:nvSpPr>
          <p:cNvPr id="3" name="Content Placeholder 2"/>
          <p:cNvSpPr>
            <a:spLocks noGrp="1"/>
          </p:cNvSpPr>
          <p:nvPr>
            <p:ph sz="quarter" idx="1"/>
          </p:nvPr>
        </p:nvSpPr>
        <p:spPr/>
        <p:txBody>
          <a:bodyPr/>
          <a:lstStyle/>
          <a:p>
            <a:r>
              <a:rPr lang="en-US" dirty="0" smtClean="0"/>
              <a:t>Appellate Jurisdiction</a:t>
            </a:r>
          </a:p>
          <a:p>
            <a:pPr lvl="1"/>
            <a:r>
              <a:rPr lang="en-US" dirty="0" smtClean="0"/>
              <a:t>Power of higher court to review and revise decision of inferior court</a:t>
            </a:r>
          </a:p>
          <a:p>
            <a:pPr lvl="1"/>
            <a:r>
              <a:rPr lang="en-US" dirty="0" smtClean="0"/>
              <a:t>Supreme Court has appellate jurisdiction in all cases not in original jurisdiction unless restricted by Congress.</a:t>
            </a:r>
          </a:p>
          <a:p>
            <a:pPr lvl="1"/>
            <a:r>
              <a:rPr lang="en-US" dirty="0" smtClean="0"/>
              <a:t>Congress Created 3 – Tiered system</a:t>
            </a:r>
          </a:p>
          <a:p>
            <a:pPr lvl="2"/>
            <a:r>
              <a:rPr lang="en-US" dirty="0" smtClean="0"/>
              <a:t>Trial Courts (Federal District Courts) in each state</a:t>
            </a:r>
          </a:p>
          <a:p>
            <a:pPr lvl="2"/>
            <a:r>
              <a:rPr lang="en-US" dirty="0" smtClean="0"/>
              <a:t>13 Courts of Appeal (Federal Circuit Courts)</a:t>
            </a:r>
          </a:p>
          <a:p>
            <a:pPr lvl="2"/>
            <a:r>
              <a:rPr lang="en-US" dirty="0" smtClean="0"/>
              <a:t>Supreme Court</a:t>
            </a:r>
          </a:p>
        </p:txBody>
      </p:sp>
      <p:pic>
        <p:nvPicPr>
          <p:cNvPr id="99330" name="Picture 2" descr="http://patentdocs.typepad.com/.a/6a00d83451ca1469e20105362bfd42970b-800wi"/>
          <p:cNvPicPr>
            <a:picLocks noChangeAspect="1" noChangeArrowheads="1"/>
          </p:cNvPicPr>
          <p:nvPr/>
        </p:nvPicPr>
        <p:blipFill>
          <a:blip r:embed="rId2" cstate="print"/>
          <a:srcRect/>
          <a:stretch>
            <a:fillRect/>
          </a:stretch>
        </p:blipFill>
        <p:spPr bwMode="auto">
          <a:xfrm>
            <a:off x="6858000" y="4419600"/>
            <a:ext cx="1752600" cy="1752600"/>
          </a:xfrm>
          <a:prstGeom prst="rect">
            <a:avLst/>
          </a:prstGeom>
          <a:noFill/>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Constitutional Powers of the Supreme Court</a:t>
            </a:r>
            <a:endParaRPr lang="en-US" dirty="0"/>
          </a:p>
        </p:txBody>
      </p:sp>
      <p:sp>
        <p:nvSpPr>
          <p:cNvPr id="3" name="Content Placeholder 2"/>
          <p:cNvSpPr>
            <a:spLocks noGrp="1"/>
          </p:cNvSpPr>
          <p:nvPr>
            <p:ph sz="quarter" idx="1"/>
          </p:nvPr>
        </p:nvSpPr>
        <p:spPr/>
        <p:txBody>
          <a:bodyPr/>
          <a:lstStyle/>
          <a:p>
            <a:pPr lvl="1"/>
            <a:r>
              <a:rPr lang="en-US" dirty="0" smtClean="0"/>
              <a:t>Litigants who lose in lower federal court (or highest state court) can ask Supreme Court to review the case.</a:t>
            </a:r>
          </a:p>
          <a:p>
            <a:pPr lvl="1"/>
            <a:r>
              <a:rPr lang="en-US" dirty="0" smtClean="0"/>
              <a:t>Supreme Court not require to issue writ of certiorari</a:t>
            </a:r>
          </a:p>
          <a:p>
            <a:pPr lvl="2"/>
            <a:r>
              <a:rPr lang="en-US" dirty="0" smtClean="0"/>
              <a:t>Four justices need to approve</a:t>
            </a:r>
          </a:p>
          <a:p>
            <a:pPr lvl="2"/>
            <a:r>
              <a:rPr lang="en-US" dirty="0" smtClean="0"/>
              <a:t>Of thousands of yearly petitions, number of cases decided by court on decline</a:t>
            </a:r>
          </a:p>
          <a:p>
            <a:pPr lvl="3"/>
            <a:r>
              <a:rPr lang="en-US" dirty="0" smtClean="0"/>
              <a:t>1980 – 232 cases</a:t>
            </a:r>
          </a:p>
          <a:p>
            <a:pPr lvl="3"/>
            <a:r>
              <a:rPr lang="en-US" dirty="0" smtClean="0"/>
              <a:t>2006 – 72 cases </a:t>
            </a:r>
            <a:endParaRPr lang="en-US" dirty="0"/>
          </a:p>
        </p:txBody>
      </p:sp>
      <p:pic>
        <p:nvPicPr>
          <p:cNvPr id="98306" name="Picture 2" descr="http://www.liberalwhoppers.com/wp-content/uploads/2010/03/Supreme-Court-2010.jpg"/>
          <p:cNvPicPr>
            <a:picLocks noChangeAspect="1" noChangeArrowheads="1"/>
          </p:cNvPicPr>
          <p:nvPr/>
        </p:nvPicPr>
        <p:blipFill>
          <a:blip r:embed="rId2" cstate="print"/>
          <a:srcRect/>
          <a:stretch>
            <a:fillRect/>
          </a:stretch>
        </p:blipFill>
        <p:spPr bwMode="auto">
          <a:xfrm>
            <a:off x="5105400" y="3505200"/>
            <a:ext cx="3810000" cy="2857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Methods of Constitutional Interpretation</a:t>
            </a:r>
            <a:endParaRPr lang="en-US" dirty="0"/>
          </a:p>
        </p:txBody>
      </p:sp>
      <p:sp>
        <p:nvSpPr>
          <p:cNvPr id="3" name="Content Placeholder 2"/>
          <p:cNvSpPr>
            <a:spLocks noGrp="1"/>
          </p:cNvSpPr>
          <p:nvPr>
            <p:ph sz="quarter" idx="1"/>
          </p:nvPr>
        </p:nvSpPr>
        <p:spPr/>
        <p:txBody>
          <a:bodyPr/>
          <a:lstStyle/>
          <a:p>
            <a:r>
              <a:rPr lang="en-US" dirty="0" smtClean="0"/>
              <a:t>Written Opinions</a:t>
            </a:r>
          </a:p>
          <a:p>
            <a:pPr lvl="1"/>
            <a:r>
              <a:rPr lang="en-US" dirty="0" smtClean="0"/>
              <a:t>Courts issue majority, concurring, and dissenting opinions</a:t>
            </a:r>
          </a:p>
          <a:p>
            <a:pPr lvl="2"/>
            <a:r>
              <a:rPr lang="en-US" dirty="0" smtClean="0"/>
              <a:t>Hold Supreme Court accountable by publicizing its rationale</a:t>
            </a:r>
          </a:p>
          <a:p>
            <a:pPr lvl="2"/>
            <a:r>
              <a:rPr lang="en-US" dirty="0" smtClean="0"/>
              <a:t>Establishes a record that serves as precedent for future cases</a:t>
            </a:r>
          </a:p>
          <a:p>
            <a:r>
              <a:rPr lang="en-US" dirty="0" smtClean="0"/>
              <a:t>Methods of Interpretation</a:t>
            </a:r>
          </a:p>
          <a:p>
            <a:pPr lvl="1"/>
            <a:r>
              <a:rPr lang="en-US" dirty="0" err="1" smtClean="0"/>
              <a:t>Textualism</a:t>
            </a:r>
            <a:r>
              <a:rPr lang="en-US" dirty="0" smtClean="0"/>
              <a:t>, Literalism, or Strict Construction</a:t>
            </a:r>
          </a:p>
          <a:p>
            <a:pPr lvl="2"/>
            <a:r>
              <a:rPr lang="en-US" dirty="0" smtClean="0"/>
              <a:t>Looking at literal / ordinary meaning of each word or phrase</a:t>
            </a:r>
          </a:p>
          <a:p>
            <a:pPr lvl="2"/>
            <a:r>
              <a:rPr lang="en-US" dirty="0" smtClean="0"/>
              <a:t>“keeps Court neutral and helps justices avoid imposing their own values on the Constitution”</a:t>
            </a:r>
          </a:p>
          <a:p>
            <a:pPr lvl="2"/>
            <a:endParaRPr lang="en-US" dirty="0"/>
          </a:p>
        </p:txBody>
      </p:sp>
      <p:pic>
        <p:nvPicPr>
          <p:cNvPr id="102402" name="Picture 2" descr="http://crapo.senate.gov/legislative/images/constitution_quill_pen.jpg"/>
          <p:cNvPicPr>
            <a:picLocks noChangeAspect="1" noChangeArrowheads="1"/>
          </p:cNvPicPr>
          <p:nvPr/>
        </p:nvPicPr>
        <p:blipFill>
          <a:blip r:embed="rId2" cstate="print"/>
          <a:srcRect/>
          <a:stretch>
            <a:fillRect/>
          </a:stretch>
        </p:blipFill>
        <p:spPr bwMode="auto">
          <a:xfrm>
            <a:off x="6324600" y="4876800"/>
            <a:ext cx="2667000" cy="17587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Methods of Constitutional Interpretation</a:t>
            </a:r>
            <a:endParaRPr lang="en-US" dirty="0"/>
          </a:p>
        </p:txBody>
      </p:sp>
      <p:sp>
        <p:nvSpPr>
          <p:cNvPr id="3" name="Content Placeholder 2"/>
          <p:cNvSpPr>
            <a:spLocks noGrp="1"/>
          </p:cNvSpPr>
          <p:nvPr>
            <p:ph sz="quarter" idx="1"/>
          </p:nvPr>
        </p:nvSpPr>
        <p:spPr>
          <a:xfrm>
            <a:off x="301752" y="1527048"/>
            <a:ext cx="8842248" cy="5026152"/>
          </a:xfrm>
        </p:spPr>
        <p:txBody>
          <a:bodyPr/>
          <a:lstStyle/>
          <a:p>
            <a:pPr lvl="1"/>
            <a:r>
              <a:rPr lang="en-US" dirty="0" smtClean="0"/>
              <a:t>Original Intent or Original History</a:t>
            </a:r>
          </a:p>
          <a:p>
            <a:pPr lvl="2"/>
            <a:r>
              <a:rPr lang="en-US" dirty="0" smtClean="0"/>
              <a:t>Seek to understand what Founders originally meant </a:t>
            </a:r>
          </a:p>
          <a:p>
            <a:pPr lvl="2"/>
            <a:r>
              <a:rPr lang="en-US" dirty="0" smtClean="0"/>
              <a:t>“helps maintain stability and neutrality in the law”</a:t>
            </a:r>
          </a:p>
          <a:p>
            <a:pPr lvl="1"/>
            <a:r>
              <a:rPr lang="en-US" dirty="0" smtClean="0"/>
              <a:t>Fundamental Principles</a:t>
            </a:r>
          </a:p>
          <a:p>
            <a:pPr lvl="2"/>
            <a:r>
              <a:rPr lang="en-US" dirty="0" smtClean="0"/>
              <a:t>Looks to principles – natural rights, republican </a:t>
            </a:r>
            <a:r>
              <a:rPr lang="en-US" dirty="0" err="1" smtClean="0"/>
              <a:t>gov’t</a:t>
            </a:r>
            <a:r>
              <a:rPr lang="en-US" dirty="0" smtClean="0"/>
              <a:t> – to interpret meaning of words, phrases, or clauses</a:t>
            </a:r>
          </a:p>
          <a:p>
            <a:pPr lvl="2"/>
            <a:r>
              <a:rPr lang="en-US" dirty="0" smtClean="0"/>
              <a:t>“identifying fundamental principles is useful in determining what meaning of words actually are”</a:t>
            </a:r>
          </a:p>
          <a:p>
            <a:pPr lvl="1"/>
            <a:r>
              <a:rPr lang="en-US" dirty="0" smtClean="0"/>
              <a:t>Modernism or Instrumentalism</a:t>
            </a:r>
          </a:p>
          <a:p>
            <a:pPr lvl="2"/>
            <a:r>
              <a:rPr lang="en-US" dirty="0" smtClean="0"/>
              <a:t>Premise that Constitutional interpretation should adapt to changing circumstances and contemporary needs.</a:t>
            </a:r>
          </a:p>
          <a:p>
            <a:pPr lvl="2"/>
            <a:r>
              <a:rPr lang="en-US" dirty="0" smtClean="0"/>
              <a:t>Argue that justices should not “hold back social progress  by adhering to outmoded understandings of the Constitution”</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Checks on Supreme Court Power</a:t>
            </a:r>
            <a:endParaRPr lang="en-US" dirty="0"/>
          </a:p>
        </p:txBody>
      </p:sp>
      <p:sp>
        <p:nvSpPr>
          <p:cNvPr id="3" name="Content Placeholder 2"/>
          <p:cNvSpPr>
            <a:spLocks noGrp="1"/>
          </p:cNvSpPr>
          <p:nvPr>
            <p:ph sz="quarter" idx="1"/>
          </p:nvPr>
        </p:nvSpPr>
        <p:spPr>
          <a:xfrm>
            <a:off x="301752" y="1527048"/>
            <a:ext cx="7546848" cy="4949952"/>
          </a:xfrm>
        </p:spPr>
        <p:txBody>
          <a:bodyPr>
            <a:normAutofit/>
          </a:bodyPr>
          <a:lstStyle/>
          <a:p>
            <a:r>
              <a:rPr lang="en-US" dirty="0" smtClean="0"/>
              <a:t>Self-Imposed Limits</a:t>
            </a:r>
          </a:p>
          <a:p>
            <a:pPr lvl="1"/>
            <a:r>
              <a:rPr lang="en-US" dirty="0" smtClean="0"/>
              <a:t>Attempt to avoid partisan politics by refusing “political questions”</a:t>
            </a:r>
          </a:p>
          <a:p>
            <a:pPr lvl="1"/>
            <a:r>
              <a:rPr lang="en-US" dirty="0" smtClean="0"/>
              <a:t>Does not issue advisory opinions, only decides specific cases</a:t>
            </a:r>
          </a:p>
          <a:p>
            <a:r>
              <a:rPr lang="en-US" dirty="0" smtClean="0"/>
              <a:t>Presidential Appointments</a:t>
            </a:r>
          </a:p>
          <a:p>
            <a:pPr lvl="1"/>
            <a:r>
              <a:rPr lang="en-US" dirty="0" smtClean="0"/>
              <a:t>Nominees can change approaches to </a:t>
            </a:r>
          </a:p>
          <a:p>
            <a:pPr lvl="1">
              <a:buNone/>
            </a:pPr>
            <a:r>
              <a:rPr lang="en-US" dirty="0" smtClean="0"/>
              <a:t>    constitutional  interpretation and attitude </a:t>
            </a:r>
          </a:p>
          <a:p>
            <a:pPr lvl="1">
              <a:buNone/>
            </a:pPr>
            <a:r>
              <a:rPr lang="en-US" dirty="0" smtClean="0"/>
              <a:t>   about role of the court</a:t>
            </a:r>
          </a:p>
          <a:p>
            <a:r>
              <a:rPr lang="en-US" dirty="0" smtClean="0"/>
              <a:t>Executive Enforcement</a:t>
            </a:r>
          </a:p>
          <a:p>
            <a:pPr lvl="1"/>
            <a:r>
              <a:rPr lang="en-US" dirty="0" smtClean="0"/>
              <a:t>President may threaten to refuse enforcement. </a:t>
            </a:r>
          </a:p>
          <a:p>
            <a:pPr lvl="2"/>
            <a:r>
              <a:rPr lang="en-US" dirty="0" smtClean="0"/>
              <a:t>Ex)  </a:t>
            </a:r>
            <a:r>
              <a:rPr lang="en-US" i="1" dirty="0" smtClean="0"/>
              <a:t>US v. Nixon</a:t>
            </a:r>
            <a:endParaRPr lang="en-US" i="1" dirty="0"/>
          </a:p>
        </p:txBody>
      </p:sp>
      <p:pic>
        <p:nvPicPr>
          <p:cNvPr id="101378" name="Picture 2" descr="http://law.jrank.org/article_images/gat_0000_0002_0_img0141.jpg"/>
          <p:cNvPicPr>
            <a:picLocks noChangeAspect="1" noChangeArrowheads="1"/>
          </p:cNvPicPr>
          <p:nvPr/>
        </p:nvPicPr>
        <p:blipFill>
          <a:blip r:embed="rId2" cstate="print"/>
          <a:srcRect/>
          <a:stretch>
            <a:fillRect/>
          </a:stretch>
        </p:blipFill>
        <p:spPr bwMode="auto">
          <a:xfrm>
            <a:off x="6705600" y="3352800"/>
            <a:ext cx="2233168" cy="29908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Checks on Supreme Court Power</a:t>
            </a:r>
            <a:endParaRPr lang="en-US" dirty="0"/>
          </a:p>
        </p:txBody>
      </p:sp>
      <p:sp>
        <p:nvSpPr>
          <p:cNvPr id="3" name="Content Placeholder 2"/>
          <p:cNvSpPr>
            <a:spLocks noGrp="1"/>
          </p:cNvSpPr>
          <p:nvPr>
            <p:ph sz="quarter" idx="1"/>
          </p:nvPr>
        </p:nvSpPr>
        <p:spPr>
          <a:xfrm>
            <a:off x="301752" y="1527048"/>
            <a:ext cx="8842248" cy="4572000"/>
          </a:xfrm>
        </p:spPr>
        <p:txBody>
          <a:bodyPr/>
          <a:lstStyle/>
          <a:p>
            <a:r>
              <a:rPr lang="en-US" dirty="0" smtClean="0"/>
              <a:t> Congressional Power</a:t>
            </a:r>
          </a:p>
          <a:p>
            <a:pPr lvl="1"/>
            <a:r>
              <a:rPr lang="en-US" dirty="0" smtClean="0"/>
              <a:t>Congress determines appellate jurisdiction and controls budget</a:t>
            </a:r>
          </a:p>
          <a:p>
            <a:pPr lvl="1"/>
            <a:r>
              <a:rPr lang="en-US" dirty="0" smtClean="0"/>
              <a:t>If statute declared unconstitutional, may pass it in another form</a:t>
            </a:r>
          </a:p>
          <a:p>
            <a:pPr lvl="1"/>
            <a:r>
              <a:rPr lang="en-US" dirty="0" smtClean="0"/>
              <a:t>Can alter size of the court</a:t>
            </a:r>
          </a:p>
          <a:p>
            <a:pPr lvl="1"/>
            <a:r>
              <a:rPr lang="en-US" dirty="0" smtClean="0"/>
              <a:t>Can propose amendments in response to unpopular decisions</a:t>
            </a:r>
          </a:p>
          <a:p>
            <a:pPr lvl="2"/>
            <a:r>
              <a:rPr lang="en-US" dirty="0" smtClean="0"/>
              <a:t>Ex)  16</a:t>
            </a:r>
            <a:r>
              <a:rPr lang="en-US" baseline="30000" dirty="0" smtClean="0"/>
              <a:t>th</a:t>
            </a:r>
            <a:r>
              <a:rPr lang="en-US" dirty="0" smtClean="0"/>
              <a:t> Amendment – Income Tax</a:t>
            </a:r>
          </a:p>
          <a:p>
            <a:r>
              <a:rPr lang="en-US" dirty="0" smtClean="0"/>
              <a:t>Federalism</a:t>
            </a:r>
          </a:p>
          <a:p>
            <a:pPr lvl="1"/>
            <a:r>
              <a:rPr lang="en-US" dirty="0" smtClean="0"/>
              <a:t>State enforcement may be lax. </a:t>
            </a:r>
          </a:p>
          <a:p>
            <a:pPr lvl="1"/>
            <a:r>
              <a:rPr lang="en-US" dirty="0" smtClean="0"/>
              <a:t>Some states still evade entirely </a:t>
            </a:r>
          </a:p>
          <a:p>
            <a:pPr lvl="1">
              <a:buNone/>
            </a:pPr>
            <a:r>
              <a:rPr lang="en-US" dirty="0" smtClean="0"/>
              <a:t>   desegregating schools </a:t>
            </a:r>
          </a:p>
          <a:p>
            <a:endParaRPr lang="en-US" dirty="0"/>
          </a:p>
        </p:txBody>
      </p:sp>
      <p:pic>
        <p:nvPicPr>
          <p:cNvPr id="96258" name="Picture 2" descr="governor george wallace stands defiant at the university of alabama"/>
          <p:cNvPicPr>
            <a:picLocks noChangeAspect="1" noChangeArrowheads="1"/>
          </p:cNvPicPr>
          <p:nvPr/>
        </p:nvPicPr>
        <p:blipFill>
          <a:blip r:embed="rId2" cstate="print"/>
          <a:srcRect/>
          <a:stretch>
            <a:fillRect/>
          </a:stretch>
        </p:blipFill>
        <p:spPr bwMode="auto">
          <a:xfrm>
            <a:off x="5486400" y="3962400"/>
            <a:ext cx="3492629" cy="2743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457200"/>
            <a:ext cx="4267200" cy="3447098"/>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26:</a:t>
            </a:r>
            <a:endParaRPr lang="en-US" sz="4000" dirty="0" smtClean="0"/>
          </a:p>
          <a:p>
            <a:r>
              <a:rPr lang="en-US" sz="4000" i="1" dirty="0" smtClean="0"/>
              <a:t>How Does American Federalism Work?</a:t>
            </a:r>
          </a:p>
          <a:p>
            <a:endParaRPr lang="en-US" i="1" dirty="0"/>
          </a:p>
        </p:txBody>
      </p:sp>
      <p:pic>
        <p:nvPicPr>
          <p:cNvPr id="4" name="Picture 3" descr="26.jpg"/>
          <p:cNvPicPr>
            <a:picLocks noChangeAspect="1"/>
          </p:cNvPicPr>
          <p:nvPr/>
        </p:nvPicPr>
        <p:blipFill>
          <a:blip r:embed="rId2" cstate="print"/>
          <a:stretch>
            <a:fillRect/>
          </a:stretch>
        </p:blipFill>
        <p:spPr>
          <a:xfrm>
            <a:off x="4724400" y="228600"/>
            <a:ext cx="4229100" cy="605341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000" dirty="0" smtClean="0"/>
              <a:t>Purpose</a:t>
            </a:r>
            <a:endParaRPr lang="en-US" sz="4000" dirty="0"/>
          </a:p>
        </p:txBody>
      </p:sp>
      <p:sp>
        <p:nvSpPr>
          <p:cNvPr id="2" name="Content Placeholder 1"/>
          <p:cNvSpPr>
            <a:spLocks noGrp="1"/>
          </p:cNvSpPr>
          <p:nvPr>
            <p:ph sz="quarter" idx="1"/>
          </p:nvPr>
        </p:nvSpPr>
        <p:spPr>
          <a:xfrm>
            <a:off x="152400" y="1371600"/>
            <a:ext cx="8763000" cy="5029200"/>
          </a:xfrm>
        </p:spPr>
        <p:txBody>
          <a:bodyPr>
            <a:normAutofit/>
          </a:bodyPr>
          <a:lstStyle/>
          <a:p>
            <a:r>
              <a:rPr lang="en-US" dirty="0" smtClean="0"/>
              <a:t>The powers of and the boundaries between the national and state governments never have been clear.</a:t>
            </a:r>
          </a:p>
          <a:p>
            <a:r>
              <a:rPr lang="en-US" dirty="0" smtClean="0"/>
              <a:t>This lesson examines constitutional provisions affecting the states in their relationship to the national government. </a:t>
            </a:r>
          </a:p>
          <a:p>
            <a:r>
              <a:rPr lang="en-US" dirty="0" smtClean="0"/>
              <a:t>It also explains how state governments are organized, including their creation of units of local government.  </a:t>
            </a:r>
          </a:p>
          <a:p>
            <a:r>
              <a:rPr lang="en-US" dirty="0" smtClean="0"/>
              <a:t>Finally, it describes the role of states as “laboratories of democracy.”</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000" dirty="0" smtClean="0"/>
              <a:t>Terms to Know</a:t>
            </a:r>
            <a:endParaRPr lang="en-US" sz="4000" dirty="0"/>
          </a:p>
        </p:txBody>
      </p:sp>
      <p:sp>
        <p:nvSpPr>
          <p:cNvPr id="2" name="Content Placeholder 1"/>
          <p:cNvSpPr>
            <a:spLocks noGrp="1"/>
          </p:cNvSpPr>
          <p:nvPr>
            <p:ph sz="quarter" idx="1"/>
          </p:nvPr>
        </p:nvSpPr>
        <p:spPr>
          <a:xfrm>
            <a:off x="457200" y="1481328"/>
            <a:ext cx="8686800" cy="4919472"/>
          </a:xfrm>
        </p:spPr>
        <p:txBody>
          <a:bodyPr>
            <a:normAutofit fontScale="77500" lnSpcReduction="20000"/>
          </a:bodyPr>
          <a:lstStyle/>
          <a:p>
            <a:pPr>
              <a:buNone/>
            </a:pPr>
            <a:r>
              <a:rPr lang="en-US" b="1" dirty="0" smtClean="0"/>
              <a:t>	delegate theory</a:t>
            </a:r>
            <a:r>
              <a:rPr lang="en-US" dirty="0" smtClean="0"/>
              <a:t> </a:t>
            </a:r>
            <a:br>
              <a:rPr lang="en-US" dirty="0" smtClean="0"/>
            </a:br>
            <a:r>
              <a:rPr lang="en-US" dirty="0" smtClean="0"/>
              <a:t/>
            </a:r>
            <a:br>
              <a:rPr lang="en-US" dirty="0" smtClean="0"/>
            </a:br>
            <a:r>
              <a:rPr lang="en-US" dirty="0" smtClean="0"/>
              <a:t>The idea that a legislative representative should exactly mirror his or her constituents' views in deciding on public policy. </a:t>
            </a:r>
            <a:br>
              <a:rPr lang="en-US" dirty="0" smtClean="0"/>
            </a:br>
            <a:r>
              <a:rPr lang="en-US" dirty="0" smtClean="0"/>
              <a:t/>
            </a:r>
            <a:br>
              <a:rPr lang="en-US" dirty="0" smtClean="0"/>
            </a:br>
            <a:r>
              <a:rPr lang="en-US" b="1" dirty="0" smtClean="0"/>
              <a:t>enforcement powers</a:t>
            </a:r>
            <a:r>
              <a:rPr lang="en-US" dirty="0" smtClean="0"/>
              <a:t> </a:t>
            </a:r>
            <a:br>
              <a:rPr lang="en-US" dirty="0" smtClean="0"/>
            </a:br>
            <a:r>
              <a:rPr lang="en-US" dirty="0" smtClean="0"/>
              <a:t/>
            </a:r>
            <a:br>
              <a:rPr lang="en-US" dirty="0" smtClean="0"/>
            </a:br>
            <a:r>
              <a:rPr lang="en-US" dirty="0" smtClean="0"/>
              <a:t>The power of Congress to enforce laws.    </a:t>
            </a:r>
            <a:br>
              <a:rPr lang="en-US" dirty="0" smtClean="0"/>
            </a:br>
            <a:r>
              <a:rPr lang="en-US" dirty="0" smtClean="0"/>
              <a:t/>
            </a:r>
            <a:br>
              <a:rPr lang="en-US" dirty="0" smtClean="0"/>
            </a:br>
            <a:r>
              <a:rPr lang="en-US" b="1" dirty="0" smtClean="0"/>
              <a:t>enumerated powers</a:t>
            </a:r>
            <a:r>
              <a:rPr lang="en-US" dirty="0" smtClean="0"/>
              <a:t> </a:t>
            </a:r>
            <a:br>
              <a:rPr lang="en-US" dirty="0" smtClean="0"/>
            </a:br>
            <a:r>
              <a:rPr lang="en-US" dirty="0" smtClean="0"/>
              <a:t/>
            </a:r>
            <a:br>
              <a:rPr lang="en-US" dirty="0" smtClean="0"/>
            </a:br>
            <a:r>
              <a:rPr lang="en-US" dirty="0" smtClean="0"/>
              <a:t>Those rights and responsibilities of the U.S. government specifically provided for and listed in the Constitution.   </a:t>
            </a:r>
            <a:br>
              <a:rPr lang="en-US" dirty="0" smtClean="0"/>
            </a:br>
            <a:r>
              <a:rPr lang="en-US" dirty="0" smtClean="0"/>
              <a:t/>
            </a:r>
            <a:br>
              <a:rPr lang="en-US" dirty="0" smtClean="0"/>
            </a:br>
            <a:r>
              <a:rPr lang="en-US" b="1" dirty="0" smtClean="0"/>
              <a:t>federalism</a:t>
            </a:r>
            <a:r>
              <a:rPr lang="en-US" dirty="0" smtClean="0"/>
              <a:t> </a:t>
            </a:r>
            <a:br>
              <a:rPr lang="en-US" dirty="0" smtClean="0"/>
            </a:br>
            <a:r>
              <a:rPr lang="en-US" dirty="0" smtClean="0"/>
              <a:t/>
            </a:r>
            <a:br>
              <a:rPr lang="en-US" dirty="0" smtClean="0"/>
            </a:br>
            <a:r>
              <a:rPr lang="en-US" dirty="0" smtClean="0"/>
              <a:t>A form of government in which power is divided and shared between a central government and state and local governments.     </a:t>
            </a:r>
            <a:endParaRPr lang="en-US"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152400"/>
            <a:ext cx="8229600" cy="1143000"/>
          </a:xfrm>
        </p:spPr>
        <p:txBody>
          <a:bodyPr>
            <a:normAutofit/>
          </a:bodyPr>
          <a:lstStyle/>
          <a:p>
            <a:r>
              <a:rPr lang="en-US" sz="4000" dirty="0" smtClean="0"/>
              <a:t>Objectives</a:t>
            </a:r>
            <a:endParaRPr lang="en-US" sz="4000" dirty="0"/>
          </a:p>
        </p:txBody>
      </p:sp>
      <p:sp>
        <p:nvSpPr>
          <p:cNvPr id="5" name="Content Placeholder 4"/>
          <p:cNvSpPr>
            <a:spLocks noGrp="1"/>
          </p:cNvSpPr>
          <p:nvPr>
            <p:ph sz="quarter" idx="1"/>
          </p:nvPr>
        </p:nvSpPr>
        <p:spPr>
          <a:xfrm>
            <a:off x="228600" y="1143000"/>
            <a:ext cx="8763000" cy="5181600"/>
          </a:xfrm>
        </p:spPr>
        <p:txBody>
          <a:bodyPr>
            <a:normAutofit/>
          </a:bodyPr>
          <a:lstStyle/>
          <a:p>
            <a:endParaRPr lang="en-US" i="1" dirty="0" smtClean="0"/>
          </a:p>
          <a:p>
            <a:r>
              <a:rPr lang="en-US" i="1" dirty="0" smtClean="0"/>
              <a:t>Explain how American federalism involves divided sovereignty and an ongoing effort to balance power.</a:t>
            </a:r>
          </a:p>
          <a:p>
            <a:r>
              <a:rPr lang="en-US" i="1" dirty="0" smtClean="0"/>
              <a:t>Explain the function of three basic kinds of local government – counties, municipalities, and special districts. </a:t>
            </a:r>
          </a:p>
          <a:p>
            <a:r>
              <a:rPr lang="en-US" i="1" dirty="0" smtClean="0"/>
              <a:t>Give examples of governmental innovations at the state and local levels.  </a:t>
            </a:r>
          </a:p>
          <a:p>
            <a:r>
              <a:rPr lang="en-US" i="1" dirty="0" smtClean="0"/>
              <a:t>Evaluate, take, and defend positions on continuing issues related to America’s unique system of federalism.</a:t>
            </a:r>
          </a:p>
          <a:p>
            <a:endParaRPr lang="en-US" i="1"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152400"/>
            <a:ext cx="8229600" cy="1143000"/>
          </a:xfrm>
        </p:spPr>
        <p:txBody>
          <a:bodyPr>
            <a:normAutofit/>
          </a:bodyPr>
          <a:lstStyle/>
          <a:p>
            <a:r>
              <a:rPr lang="en-US" sz="4000" dirty="0" smtClean="0"/>
              <a:t>Terms to Know</a:t>
            </a:r>
            <a:endParaRPr lang="en-US" sz="4000" dirty="0"/>
          </a:p>
        </p:txBody>
      </p:sp>
      <p:sp>
        <p:nvSpPr>
          <p:cNvPr id="4" name="Content Placeholder 3"/>
          <p:cNvSpPr>
            <a:spLocks noGrp="1"/>
          </p:cNvSpPr>
          <p:nvPr>
            <p:ph sz="quarter" idx="1"/>
          </p:nvPr>
        </p:nvSpPr>
        <p:spPr>
          <a:xfrm>
            <a:off x="0" y="1371600"/>
            <a:ext cx="9144000" cy="5330952"/>
          </a:xfrm>
        </p:spPr>
        <p:txBody>
          <a:bodyPr>
            <a:normAutofit fontScale="55000" lnSpcReduction="20000"/>
          </a:bodyPr>
          <a:lstStyle/>
          <a:p>
            <a:pPr>
              <a:buNone/>
            </a:pPr>
            <a:r>
              <a:rPr lang="en-US" b="1" dirty="0" smtClean="0"/>
              <a:t>	initiative</a:t>
            </a:r>
            <a:r>
              <a:rPr lang="en-US" dirty="0" smtClean="0"/>
              <a:t> </a:t>
            </a:r>
            <a:br>
              <a:rPr lang="en-US" dirty="0" smtClean="0"/>
            </a:br>
            <a:r>
              <a:rPr lang="en-US" dirty="0" smtClean="0"/>
              <a:t/>
            </a:r>
            <a:br>
              <a:rPr lang="en-US" dirty="0" smtClean="0"/>
            </a:br>
            <a:r>
              <a:rPr lang="en-US" dirty="0" smtClean="0"/>
              <a:t>A proposed law placed on the ballots of some states for voter decision. Initiatives that pass immediately become law.   </a:t>
            </a:r>
            <a:br>
              <a:rPr lang="en-US" dirty="0" smtClean="0"/>
            </a:br>
            <a:r>
              <a:rPr lang="en-US" dirty="0" smtClean="0"/>
              <a:t/>
            </a:r>
            <a:br>
              <a:rPr lang="en-US" dirty="0" smtClean="0"/>
            </a:br>
            <a:r>
              <a:rPr lang="en-US" b="1" dirty="0" smtClean="0"/>
              <a:t>local government</a:t>
            </a:r>
            <a:r>
              <a:rPr lang="en-US" dirty="0" smtClean="0"/>
              <a:t> </a:t>
            </a:r>
            <a:br>
              <a:rPr lang="en-US" dirty="0" smtClean="0"/>
            </a:br>
            <a:r>
              <a:rPr lang="en-US" dirty="0" smtClean="0"/>
              <a:t/>
            </a:r>
            <a:br>
              <a:rPr lang="en-US" dirty="0" smtClean="0"/>
            </a:br>
            <a:r>
              <a:rPr lang="en-US" dirty="0" err="1" smtClean="0"/>
              <a:t>Government</a:t>
            </a:r>
            <a:r>
              <a:rPr lang="en-US" dirty="0" smtClean="0"/>
              <a:t> of a specific local area, such as state subdivisions authorized by states or governments of cities, counties, and towns. Also includes special government units, such as water districts.   </a:t>
            </a:r>
            <a:br>
              <a:rPr lang="en-US" dirty="0" smtClean="0"/>
            </a:br>
            <a:r>
              <a:rPr lang="en-US" dirty="0" smtClean="0"/>
              <a:t/>
            </a:r>
            <a:br>
              <a:rPr lang="en-US" dirty="0" smtClean="0"/>
            </a:br>
            <a:r>
              <a:rPr lang="en-US" b="1" dirty="0" smtClean="0"/>
              <a:t>police powers</a:t>
            </a:r>
            <a:r>
              <a:rPr lang="en-US" dirty="0" smtClean="0"/>
              <a:t> </a:t>
            </a:r>
            <a:br>
              <a:rPr lang="en-US" dirty="0" smtClean="0"/>
            </a:br>
            <a:r>
              <a:rPr lang="en-US" dirty="0" smtClean="0"/>
              <a:t/>
            </a:r>
            <a:br>
              <a:rPr lang="en-US" dirty="0" smtClean="0"/>
            </a:br>
            <a:r>
              <a:rPr lang="en-US" dirty="0" smtClean="0"/>
              <a:t>The inherent authority of a government to impose restrictions on private rights for the sake of public welfare, order, and security within the boundaries of constitutional law.    </a:t>
            </a:r>
            <a:br>
              <a:rPr lang="en-US" dirty="0" smtClean="0"/>
            </a:br>
            <a:r>
              <a:rPr lang="en-US" dirty="0" smtClean="0"/>
              <a:t/>
            </a:r>
            <a:br>
              <a:rPr lang="en-US" dirty="0" smtClean="0"/>
            </a:br>
            <a:r>
              <a:rPr lang="en-US" b="1" dirty="0" smtClean="0"/>
              <a:t>recall</a:t>
            </a:r>
            <a:r>
              <a:rPr lang="en-US" dirty="0" smtClean="0"/>
              <a:t> </a:t>
            </a:r>
            <a:br>
              <a:rPr lang="en-US" dirty="0" smtClean="0"/>
            </a:br>
            <a:r>
              <a:rPr lang="en-US" dirty="0" smtClean="0"/>
              <a:t/>
            </a:r>
            <a:br>
              <a:rPr lang="en-US" dirty="0" smtClean="0"/>
            </a:br>
            <a:r>
              <a:rPr lang="en-US" dirty="0" smtClean="0"/>
              <a:t>A process of using special or general elections for removing elected officials from office. </a:t>
            </a:r>
            <a:br>
              <a:rPr lang="en-US" dirty="0" smtClean="0"/>
            </a:br>
            <a:r>
              <a:rPr lang="en-US" dirty="0" smtClean="0"/>
              <a:t/>
            </a:r>
            <a:br>
              <a:rPr lang="en-US" dirty="0" smtClean="0"/>
            </a:br>
            <a:r>
              <a:rPr lang="en-US" b="1" dirty="0" smtClean="0"/>
              <a:t>referendum</a:t>
            </a:r>
            <a:r>
              <a:rPr lang="en-US" dirty="0" smtClean="0"/>
              <a:t> </a:t>
            </a:r>
            <a:br>
              <a:rPr lang="en-US" dirty="0" smtClean="0"/>
            </a:br>
            <a:r>
              <a:rPr lang="en-US" dirty="0" smtClean="0"/>
              <a:t/>
            </a:r>
            <a:br>
              <a:rPr lang="en-US" dirty="0" smtClean="0"/>
            </a:br>
            <a:r>
              <a:rPr lang="en-US" dirty="0" smtClean="0"/>
              <a:t>Placing a measure approved by a legislature on a ballot for popular approval.   </a:t>
            </a:r>
            <a:br>
              <a:rPr lang="en-US" dirty="0" smtClean="0"/>
            </a:br>
            <a:r>
              <a:rPr lang="en-US" dirty="0" smtClean="0"/>
              <a:t/>
            </a:r>
            <a:br>
              <a:rPr lang="en-US" dirty="0" smtClean="0"/>
            </a:br>
            <a:r>
              <a:rPr lang="en-US" b="1" dirty="0" smtClean="0"/>
              <a:t>reserved powers</a:t>
            </a:r>
            <a:r>
              <a:rPr lang="en-US" dirty="0" smtClean="0"/>
              <a:t> </a:t>
            </a:r>
            <a:br>
              <a:rPr lang="en-US" dirty="0" smtClean="0"/>
            </a:br>
            <a:r>
              <a:rPr lang="en-US" dirty="0" smtClean="0"/>
              <a:t/>
            </a:r>
            <a:br>
              <a:rPr lang="en-US" dirty="0" smtClean="0"/>
            </a:br>
            <a:r>
              <a:rPr lang="en-US" dirty="0" smtClean="0"/>
              <a:t>Those powers referred to in the 9</a:t>
            </a:r>
            <a:r>
              <a:rPr lang="en-US" baseline="30000" dirty="0" smtClean="0"/>
              <a:t>th</a:t>
            </a:r>
            <a:r>
              <a:rPr lang="en-US" dirty="0" smtClean="0"/>
              <a:t> and 10</a:t>
            </a:r>
            <a:r>
              <a:rPr lang="en-US" baseline="30000" dirty="0" smtClean="0"/>
              <a:t>th</a:t>
            </a:r>
            <a:r>
              <a:rPr lang="en-US" dirty="0" smtClean="0"/>
              <a:t> Amendments that are reserved to the states or to the people.   </a:t>
            </a:r>
            <a:endParaRPr lang="en-US"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Constitutional Status of State Governments</a:t>
            </a:r>
            <a:endParaRPr lang="en-US" dirty="0"/>
          </a:p>
        </p:txBody>
      </p:sp>
      <p:sp>
        <p:nvSpPr>
          <p:cNvPr id="3" name="Content Placeholder 2"/>
          <p:cNvSpPr>
            <a:spLocks noGrp="1"/>
          </p:cNvSpPr>
          <p:nvPr>
            <p:ph sz="quarter" idx="1"/>
          </p:nvPr>
        </p:nvSpPr>
        <p:spPr/>
        <p:txBody>
          <a:bodyPr/>
          <a:lstStyle/>
          <a:p>
            <a:r>
              <a:rPr lang="en-US" dirty="0" smtClean="0"/>
              <a:t>States’ Role in National Government</a:t>
            </a:r>
          </a:p>
          <a:p>
            <a:pPr lvl="1"/>
            <a:r>
              <a:rPr lang="en-US" dirty="0" smtClean="0"/>
              <a:t>9 of 13 states were needed to ratify Constitution (Art. VII)</a:t>
            </a:r>
          </a:p>
          <a:p>
            <a:pPr lvl="1"/>
            <a:r>
              <a:rPr lang="en-US" dirty="0" smtClean="0"/>
              <a:t>Determine Voting Qualifications for House Members (Art. I)</a:t>
            </a:r>
          </a:p>
          <a:p>
            <a:pPr lvl="1"/>
            <a:r>
              <a:rPr lang="en-US" dirty="0" smtClean="0"/>
              <a:t>Equal Representation in Senate</a:t>
            </a:r>
          </a:p>
          <a:p>
            <a:pPr lvl="1"/>
            <a:r>
              <a:rPr lang="en-US" dirty="0" smtClean="0"/>
              <a:t>Vital Role in Electoral College System</a:t>
            </a:r>
          </a:p>
          <a:p>
            <a:r>
              <a:rPr lang="en-US" dirty="0" smtClean="0"/>
              <a:t>Governing Power Left to the States</a:t>
            </a:r>
          </a:p>
          <a:p>
            <a:pPr lvl="1"/>
            <a:r>
              <a:rPr lang="en-US" dirty="0" smtClean="0"/>
              <a:t>Art. I Sect 8 – 9 powers states </a:t>
            </a:r>
            <a:r>
              <a:rPr lang="en-US" i="1" dirty="0" smtClean="0"/>
              <a:t>do not </a:t>
            </a:r>
            <a:r>
              <a:rPr lang="en-US" dirty="0" smtClean="0"/>
              <a:t>have (no titles of nobility)</a:t>
            </a:r>
          </a:p>
          <a:p>
            <a:pPr lvl="1"/>
            <a:r>
              <a:rPr lang="en-US" dirty="0" smtClean="0"/>
              <a:t>Prior list, enumerated powers for Congress, and 10</a:t>
            </a:r>
            <a:r>
              <a:rPr lang="en-US" baseline="30000" dirty="0" smtClean="0"/>
              <a:t>th</a:t>
            </a:r>
            <a:r>
              <a:rPr lang="en-US" dirty="0" smtClean="0"/>
              <a:t> Amendment established that powers not granted to national government are reserved to state governments. </a:t>
            </a:r>
          </a:p>
          <a:p>
            <a:pPr lvl="1"/>
            <a:endParaRPr 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Constitutional Status of State Governments</a:t>
            </a:r>
            <a:endParaRPr lang="en-US" dirty="0"/>
          </a:p>
        </p:txBody>
      </p:sp>
      <p:sp>
        <p:nvSpPr>
          <p:cNvPr id="3" name="Content Placeholder 2"/>
          <p:cNvSpPr>
            <a:spLocks noGrp="1"/>
          </p:cNvSpPr>
          <p:nvPr>
            <p:ph sz="quarter" idx="1"/>
          </p:nvPr>
        </p:nvSpPr>
        <p:spPr>
          <a:xfrm>
            <a:off x="301752" y="1527048"/>
            <a:ext cx="5489448" cy="4572000"/>
          </a:xfrm>
        </p:spPr>
        <p:txBody>
          <a:bodyPr/>
          <a:lstStyle/>
          <a:p>
            <a:r>
              <a:rPr lang="en-US" dirty="0" smtClean="0"/>
              <a:t>Reserved (Police) Powers</a:t>
            </a:r>
          </a:p>
          <a:p>
            <a:pPr lvl="1"/>
            <a:r>
              <a:rPr lang="en-US" dirty="0" smtClean="0"/>
              <a:t>State </a:t>
            </a:r>
            <a:r>
              <a:rPr lang="en-US" dirty="0" err="1" smtClean="0"/>
              <a:t>gov’ts</a:t>
            </a:r>
            <a:r>
              <a:rPr lang="en-US" dirty="0" smtClean="0"/>
              <a:t> power to enact legislation that protects the health, safety, welfare, and morals  of those within this district</a:t>
            </a:r>
          </a:p>
          <a:p>
            <a:pPr lvl="2"/>
            <a:r>
              <a:rPr lang="en-US" dirty="0" smtClean="0"/>
              <a:t>Ex) Schools, making / executing criminal and civil laws, zoning</a:t>
            </a:r>
          </a:p>
          <a:p>
            <a:r>
              <a:rPr lang="en-US" dirty="0" smtClean="0"/>
              <a:t>Historic Tension</a:t>
            </a:r>
          </a:p>
          <a:p>
            <a:pPr lvl="1"/>
            <a:r>
              <a:rPr lang="en-US" dirty="0" smtClean="0"/>
              <a:t>Disputes often arise over Supremacy Clause and ambiguities regarding which level of </a:t>
            </a:r>
            <a:r>
              <a:rPr lang="en-US" dirty="0" err="1" smtClean="0"/>
              <a:t>gov’t</a:t>
            </a:r>
            <a:r>
              <a:rPr lang="en-US" dirty="0" smtClean="0"/>
              <a:t> has which power</a:t>
            </a:r>
            <a:endParaRPr lang="en-US" dirty="0"/>
          </a:p>
        </p:txBody>
      </p:sp>
      <p:pic>
        <p:nvPicPr>
          <p:cNvPr id="2050" name="Picture 2" descr="http://www.cpwda.com/images/Patches/Connecticut%20State%20Police%20K9%20Patches/CT%20State%20Police%205%20.JPG"/>
          <p:cNvPicPr>
            <a:picLocks noChangeAspect="1" noChangeArrowheads="1"/>
          </p:cNvPicPr>
          <p:nvPr/>
        </p:nvPicPr>
        <p:blipFill>
          <a:blip r:embed="rId2" cstate="print"/>
          <a:srcRect/>
          <a:stretch>
            <a:fillRect/>
          </a:stretch>
        </p:blipFill>
        <p:spPr bwMode="auto">
          <a:xfrm>
            <a:off x="6553200" y="3810000"/>
            <a:ext cx="1950433" cy="22764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2" name="Picture 4" descr="http://www.thompsonpublicschools.org/images/TMHS_small.jpg"/>
          <p:cNvPicPr>
            <a:picLocks noChangeAspect="1" noChangeArrowheads="1"/>
          </p:cNvPicPr>
          <p:nvPr/>
        </p:nvPicPr>
        <p:blipFill>
          <a:blip r:embed="rId3" cstate="print"/>
          <a:srcRect/>
          <a:stretch>
            <a:fillRect/>
          </a:stretch>
        </p:blipFill>
        <p:spPr bwMode="auto">
          <a:xfrm>
            <a:off x="5791200" y="1447800"/>
            <a:ext cx="3162299" cy="21458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758952"/>
          </a:xfrm>
        </p:spPr>
        <p:txBody>
          <a:bodyPr>
            <a:normAutofit fontScale="90000"/>
          </a:bodyPr>
          <a:lstStyle/>
          <a:p>
            <a:r>
              <a:rPr lang="en-US" dirty="0" smtClean="0"/>
              <a:t>Common Features of </a:t>
            </a:r>
            <a:br>
              <a:rPr lang="en-US" dirty="0" smtClean="0"/>
            </a:br>
            <a:r>
              <a:rPr lang="en-US" dirty="0" smtClean="0"/>
              <a:t>State Government Organization</a:t>
            </a:r>
            <a:endParaRPr lang="en-US" dirty="0"/>
          </a:p>
        </p:txBody>
      </p:sp>
      <p:sp>
        <p:nvSpPr>
          <p:cNvPr id="3" name="Content Placeholder 2"/>
          <p:cNvSpPr>
            <a:spLocks noGrp="1"/>
          </p:cNvSpPr>
          <p:nvPr>
            <p:ph sz="quarter" idx="1"/>
          </p:nvPr>
        </p:nvSpPr>
        <p:spPr/>
        <p:txBody>
          <a:bodyPr/>
          <a:lstStyle/>
          <a:p>
            <a:r>
              <a:rPr lang="en-US" dirty="0" smtClean="0"/>
              <a:t>Bill of Rights</a:t>
            </a:r>
          </a:p>
          <a:p>
            <a:pPr lvl="1"/>
            <a:r>
              <a:rPr lang="en-US" dirty="0" smtClean="0"/>
              <a:t>Most include same rights as US Constitution.  Many also add rights such as right to work or right to education.</a:t>
            </a:r>
          </a:p>
          <a:p>
            <a:r>
              <a:rPr lang="en-US" dirty="0" smtClean="0"/>
              <a:t>Legislative Branch</a:t>
            </a:r>
          </a:p>
          <a:p>
            <a:pPr lvl="1"/>
            <a:r>
              <a:rPr lang="en-US" dirty="0" smtClean="0"/>
              <a:t>Most legislatures (assemblies) meet annually, are bicameral, with districts for both houses based upon population. </a:t>
            </a:r>
          </a:p>
          <a:p>
            <a:r>
              <a:rPr lang="en-US" dirty="0" smtClean="0"/>
              <a:t>Executive Branch</a:t>
            </a:r>
          </a:p>
          <a:p>
            <a:pPr lvl="1"/>
            <a:r>
              <a:rPr lang="en-US" dirty="0" smtClean="0"/>
              <a:t>Governor is chief executive, most serve 2 or 4 year terms.  Lt. Governor role similar to “</a:t>
            </a:r>
            <a:r>
              <a:rPr lang="en-US" dirty="0" err="1" smtClean="0"/>
              <a:t>vp</a:t>
            </a:r>
            <a:r>
              <a:rPr lang="en-US" dirty="0" smtClean="0"/>
              <a:t>.” </a:t>
            </a:r>
          </a:p>
          <a:p>
            <a:pPr lvl="1"/>
            <a:r>
              <a:rPr lang="en-US" dirty="0" smtClean="0"/>
              <a:t>2003:  US </a:t>
            </a:r>
            <a:r>
              <a:rPr lang="en-US" dirty="0" err="1" smtClean="0"/>
              <a:t>gov’t</a:t>
            </a:r>
            <a:r>
              <a:rPr lang="en-US" dirty="0" smtClean="0"/>
              <a:t> employees = 3 million, </a:t>
            </a:r>
          </a:p>
          <a:p>
            <a:pPr lvl="1">
              <a:buNone/>
            </a:pPr>
            <a:r>
              <a:rPr lang="en-US" dirty="0" smtClean="0"/>
              <a:t>                 State / Local </a:t>
            </a:r>
            <a:r>
              <a:rPr lang="en-US" dirty="0" err="1" smtClean="0"/>
              <a:t>gov’t</a:t>
            </a:r>
            <a:r>
              <a:rPr lang="en-US" dirty="0" smtClean="0"/>
              <a:t> employees = 15 million   </a:t>
            </a:r>
            <a:endParaRPr lang="en-US" dirty="0"/>
          </a:p>
        </p:txBody>
      </p:sp>
      <p:pic>
        <p:nvPicPr>
          <p:cNvPr id="6146" name="Picture 2" descr="http://www.odmp.org/patch.php?id=822&amp;s=150"/>
          <p:cNvPicPr>
            <a:picLocks noChangeAspect="1" noChangeArrowheads="1"/>
          </p:cNvPicPr>
          <p:nvPr/>
        </p:nvPicPr>
        <p:blipFill>
          <a:blip r:embed="rId2" cstate="print"/>
          <a:srcRect/>
          <a:stretch>
            <a:fillRect/>
          </a:stretch>
        </p:blipFill>
        <p:spPr bwMode="auto">
          <a:xfrm>
            <a:off x="7239000" y="4953000"/>
            <a:ext cx="1428750" cy="14287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758952"/>
          </a:xfrm>
        </p:spPr>
        <p:txBody>
          <a:bodyPr>
            <a:normAutofit fontScale="90000"/>
          </a:bodyPr>
          <a:lstStyle/>
          <a:p>
            <a:r>
              <a:rPr lang="en-US" dirty="0" smtClean="0"/>
              <a:t>Common Features of </a:t>
            </a:r>
            <a:br>
              <a:rPr lang="en-US" dirty="0" smtClean="0"/>
            </a:br>
            <a:r>
              <a:rPr lang="en-US" dirty="0" smtClean="0"/>
              <a:t>State Government Organization</a:t>
            </a:r>
            <a:endParaRPr lang="en-US" dirty="0"/>
          </a:p>
        </p:txBody>
      </p:sp>
      <p:sp>
        <p:nvSpPr>
          <p:cNvPr id="3" name="Content Placeholder 2"/>
          <p:cNvSpPr>
            <a:spLocks noGrp="1"/>
          </p:cNvSpPr>
          <p:nvPr>
            <p:ph sz="quarter" idx="1"/>
          </p:nvPr>
        </p:nvSpPr>
        <p:spPr>
          <a:xfrm>
            <a:off x="301752" y="1527048"/>
            <a:ext cx="8842248" cy="4873752"/>
          </a:xfrm>
        </p:spPr>
        <p:txBody>
          <a:bodyPr>
            <a:normAutofit/>
          </a:bodyPr>
          <a:lstStyle/>
          <a:p>
            <a:r>
              <a:rPr lang="en-US" dirty="0" smtClean="0"/>
              <a:t>Judicial Systems</a:t>
            </a:r>
          </a:p>
          <a:p>
            <a:pPr lvl="1"/>
            <a:r>
              <a:rPr lang="en-US" dirty="0" smtClean="0"/>
              <a:t>Trial and appellate courts.  Judges elected in some states, appointed in others. </a:t>
            </a:r>
          </a:p>
          <a:p>
            <a:pPr lvl="1"/>
            <a:r>
              <a:rPr lang="en-US" dirty="0" smtClean="0"/>
              <a:t>Municipal courts deal with local matters such as traffic offenses.</a:t>
            </a:r>
          </a:p>
          <a:p>
            <a:pPr lvl="1"/>
            <a:r>
              <a:rPr lang="en-US" dirty="0" smtClean="0"/>
              <a:t>State Supreme Court has final say about meaning of state constitution.</a:t>
            </a:r>
          </a:p>
          <a:p>
            <a:r>
              <a:rPr lang="en-US" dirty="0" smtClean="0"/>
              <a:t>Creation of Local Governments</a:t>
            </a:r>
          </a:p>
          <a:p>
            <a:pPr lvl="1"/>
            <a:r>
              <a:rPr lang="en-US" dirty="0" smtClean="0"/>
              <a:t>State grants charters to carry out certain </a:t>
            </a:r>
            <a:r>
              <a:rPr lang="en-US" dirty="0" err="1" smtClean="0"/>
              <a:t>gov’t</a:t>
            </a:r>
            <a:r>
              <a:rPr lang="en-US" dirty="0" smtClean="0"/>
              <a:t> responsibilities.  Local laws typically called ordinances. </a:t>
            </a:r>
          </a:p>
          <a:p>
            <a:pPr lvl="1"/>
            <a:r>
              <a:rPr lang="en-US" dirty="0" smtClean="0"/>
              <a:t>Categories of local government includes: counties, municipalities (cities &amp; townships), and special districts that provide specific services (school districts). </a:t>
            </a:r>
          </a:p>
          <a:p>
            <a:pPr lvl="1"/>
            <a:endParaRPr lang="en-US" dirty="0" smtClean="0"/>
          </a:p>
          <a:p>
            <a:pPr lvl="1"/>
            <a:endParaRPr 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Changing State Constitutions</a:t>
            </a:r>
            <a:endParaRPr lang="en-US" dirty="0"/>
          </a:p>
        </p:txBody>
      </p:sp>
      <p:sp>
        <p:nvSpPr>
          <p:cNvPr id="3" name="Content Placeholder 2"/>
          <p:cNvSpPr>
            <a:spLocks noGrp="1"/>
          </p:cNvSpPr>
          <p:nvPr>
            <p:ph sz="quarter" idx="1"/>
          </p:nvPr>
        </p:nvSpPr>
        <p:spPr>
          <a:xfrm>
            <a:off x="301752" y="1527048"/>
            <a:ext cx="8689848" cy="4572000"/>
          </a:xfrm>
        </p:spPr>
        <p:txBody>
          <a:bodyPr/>
          <a:lstStyle/>
          <a:p>
            <a:r>
              <a:rPr lang="en-US" dirty="0" smtClean="0"/>
              <a:t>Since 1776, 144 New State Constitutions, Thousands of Amendments</a:t>
            </a:r>
          </a:p>
          <a:p>
            <a:pPr lvl="1"/>
            <a:r>
              <a:rPr lang="en-US" dirty="0" smtClean="0"/>
              <a:t>Only 18 states have original constitution</a:t>
            </a:r>
          </a:p>
          <a:p>
            <a:pPr lvl="1"/>
            <a:r>
              <a:rPr lang="en-US" dirty="0" smtClean="0"/>
              <a:t>Ballots usually contain proposals for constitutional amendments</a:t>
            </a:r>
          </a:p>
          <a:p>
            <a:pPr lvl="1"/>
            <a:r>
              <a:rPr lang="en-US" dirty="0" smtClean="0"/>
              <a:t>Current policy debates in the states: same-sex marriage, gambling, marijuana decriminalization / legalization</a:t>
            </a:r>
          </a:p>
          <a:p>
            <a:pPr lvl="1"/>
            <a:endParaRPr lang="en-US" dirty="0" smtClean="0"/>
          </a:p>
          <a:p>
            <a:endParaRPr lang="en-US" dirty="0"/>
          </a:p>
        </p:txBody>
      </p:sp>
      <p:pic>
        <p:nvPicPr>
          <p:cNvPr id="5122" name="Picture 2" descr="Protester holds sign at gay-rights rally in Portland, Maine."/>
          <p:cNvPicPr>
            <a:picLocks noChangeAspect="1" noChangeArrowheads="1"/>
          </p:cNvPicPr>
          <p:nvPr/>
        </p:nvPicPr>
        <p:blipFill>
          <a:blip r:embed="rId2" cstate="print"/>
          <a:srcRect/>
          <a:stretch>
            <a:fillRect/>
          </a:stretch>
        </p:blipFill>
        <p:spPr bwMode="auto">
          <a:xfrm>
            <a:off x="1600200" y="4038600"/>
            <a:ext cx="2057400" cy="23317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124" name="Picture 4" descr="http://www.heartofhawaii.org/2009/02b/images/budshomer-1.jpg"/>
          <p:cNvPicPr>
            <a:picLocks noChangeAspect="1" noChangeArrowheads="1"/>
          </p:cNvPicPr>
          <p:nvPr/>
        </p:nvPicPr>
        <p:blipFill>
          <a:blip r:embed="rId3" cstate="print"/>
          <a:srcRect/>
          <a:stretch>
            <a:fillRect/>
          </a:stretch>
        </p:blipFill>
        <p:spPr bwMode="auto">
          <a:xfrm>
            <a:off x="4953000" y="4038600"/>
            <a:ext cx="2238731" cy="23257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Federalism In Practice</a:t>
            </a:r>
            <a:endParaRPr lang="en-US" dirty="0"/>
          </a:p>
        </p:txBody>
      </p:sp>
      <p:sp>
        <p:nvSpPr>
          <p:cNvPr id="3" name="Content Placeholder 2"/>
          <p:cNvSpPr>
            <a:spLocks noGrp="1"/>
          </p:cNvSpPr>
          <p:nvPr>
            <p:ph sz="quarter" idx="1"/>
          </p:nvPr>
        </p:nvSpPr>
        <p:spPr>
          <a:xfrm>
            <a:off x="301752" y="1527048"/>
            <a:ext cx="8842248" cy="4873752"/>
          </a:xfrm>
        </p:spPr>
        <p:txBody>
          <a:bodyPr>
            <a:normAutofit/>
          </a:bodyPr>
          <a:lstStyle/>
          <a:p>
            <a:r>
              <a:rPr lang="en-US" dirty="0" smtClean="0"/>
              <a:t>Regulation of Commerce</a:t>
            </a:r>
          </a:p>
          <a:p>
            <a:pPr lvl="1"/>
            <a:r>
              <a:rPr lang="en-US" dirty="0" smtClean="0"/>
              <a:t>States retain power to regulate commerce within its borders. </a:t>
            </a:r>
          </a:p>
          <a:p>
            <a:pPr lvl="1"/>
            <a:r>
              <a:rPr lang="en-US" dirty="0" smtClean="0"/>
              <a:t>However, courts have asserted Congress’s power to regulate local activities if they “have a substantial effect on interstate commerce.” </a:t>
            </a:r>
          </a:p>
          <a:p>
            <a:pPr lvl="2"/>
            <a:r>
              <a:rPr lang="en-US" dirty="0" smtClean="0"/>
              <a:t>Ex) Medical marijuana use laws.  </a:t>
            </a:r>
            <a:r>
              <a:rPr lang="en-US" i="1" dirty="0" smtClean="0"/>
              <a:t>Gonzalez v. </a:t>
            </a:r>
            <a:r>
              <a:rPr lang="en-US" i="1" dirty="0" err="1" smtClean="0"/>
              <a:t>Raich</a:t>
            </a:r>
            <a:r>
              <a:rPr lang="en-US" i="1" dirty="0" smtClean="0"/>
              <a:t> </a:t>
            </a:r>
          </a:p>
          <a:p>
            <a:r>
              <a:rPr lang="en-US" dirty="0" smtClean="0"/>
              <a:t>Grant-in-aid Programs</a:t>
            </a:r>
          </a:p>
          <a:p>
            <a:pPr lvl="1"/>
            <a:r>
              <a:rPr lang="en-US" dirty="0" smtClean="0"/>
              <a:t>In return for money from national </a:t>
            </a:r>
            <a:r>
              <a:rPr lang="en-US" dirty="0" err="1" smtClean="0"/>
              <a:t>gov’t</a:t>
            </a:r>
            <a:r>
              <a:rPr lang="en-US" dirty="0" smtClean="0"/>
              <a:t>, states must comply with congressional policies</a:t>
            </a:r>
          </a:p>
          <a:p>
            <a:pPr lvl="2"/>
            <a:r>
              <a:rPr lang="en-US" dirty="0" smtClean="0"/>
              <a:t>Ex) Federal highway funds require compliance </a:t>
            </a:r>
          </a:p>
          <a:p>
            <a:pPr lvl="2">
              <a:buNone/>
            </a:pPr>
            <a:r>
              <a:rPr lang="en-US" dirty="0" smtClean="0"/>
              <a:t>   with “national” speed limit. </a:t>
            </a:r>
          </a:p>
          <a:p>
            <a:pPr lvl="2"/>
            <a:r>
              <a:rPr lang="en-US" dirty="0" smtClean="0"/>
              <a:t>Ex) Race to the Top education funds</a:t>
            </a:r>
            <a:endParaRPr lang="en-US" dirty="0"/>
          </a:p>
        </p:txBody>
      </p:sp>
      <p:pic>
        <p:nvPicPr>
          <p:cNvPr id="4098" name="Picture 2" descr="http://www.lanl.gov/news/albums/safety/Speed_Limit_55.jpg"/>
          <p:cNvPicPr>
            <a:picLocks noChangeAspect="1" noChangeArrowheads="1"/>
          </p:cNvPicPr>
          <p:nvPr/>
        </p:nvPicPr>
        <p:blipFill>
          <a:blip r:embed="rId2" cstate="print"/>
          <a:srcRect/>
          <a:stretch>
            <a:fillRect/>
          </a:stretch>
        </p:blipFill>
        <p:spPr bwMode="auto">
          <a:xfrm>
            <a:off x="7010400" y="4800600"/>
            <a:ext cx="1981200" cy="15506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“Laboratories of Democracy”</a:t>
            </a:r>
            <a:endParaRPr lang="en-US" dirty="0"/>
          </a:p>
        </p:txBody>
      </p:sp>
      <p:sp>
        <p:nvSpPr>
          <p:cNvPr id="3" name="Content Placeholder 2"/>
          <p:cNvSpPr>
            <a:spLocks noGrp="1"/>
          </p:cNvSpPr>
          <p:nvPr>
            <p:ph sz="quarter" idx="1"/>
          </p:nvPr>
        </p:nvSpPr>
        <p:spPr/>
        <p:txBody>
          <a:bodyPr/>
          <a:lstStyle/>
          <a:p>
            <a:r>
              <a:rPr lang="en-US" dirty="0" smtClean="0"/>
              <a:t>Initiative, Referendum, Recall</a:t>
            </a:r>
          </a:p>
          <a:p>
            <a:pPr lvl="1"/>
            <a:r>
              <a:rPr lang="en-US" dirty="0" smtClean="0"/>
              <a:t>Methods allow citizens to participate in direct democracy in their states.</a:t>
            </a:r>
          </a:p>
          <a:p>
            <a:r>
              <a:rPr lang="en-US" dirty="0" smtClean="0"/>
              <a:t>Environmental Protection</a:t>
            </a:r>
          </a:p>
          <a:p>
            <a:pPr lvl="1"/>
            <a:r>
              <a:rPr lang="en-US" dirty="0" smtClean="0"/>
              <a:t>Several states set emission standards set by Kyoto Accords, despite national governments choice not to. </a:t>
            </a:r>
          </a:p>
          <a:p>
            <a:r>
              <a:rPr lang="en-US" dirty="0" smtClean="0"/>
              <a:t>Health Care</a:t>
            </a:r>
          </a:p>
          <a:p>
            <a:pPr lvl="1"/>
            <a:r>
              <a:rPr lang="en-US" dirty="0" smtClean="0"/>
              <a:t>Several state-wide reforms have been </a:t>
            </a:r>
          </a:p>
          <a:p>
            <a:pPr lvl="1">
              <a:buNone/>
            </a:pPr>
            <a:r>
              <a:rPr lang="en-US" dirty="0" smtClean="0"/>
              <a:t>   tried in the states and served as a model </a:t>
            </a:r>
          </a:p>
          <a:p>
            <a:pPr lvl="1">
              <a:buNone/>
            </a:pPr>
            <a:r>
              <a:rPr lang="en-US" dirty="0" smtClean="0"/>
              <a:t>   for national legislation. </a:t>
            </a:r>
          </a:p>
          <a:p>
            <a:pPr lvl="1"/>
            <a:endParaRPr lang="en-US" dirty="0"/>
          </a:p>
        </p:txBody>
      </p:sp>
      <p:pic>
        <p:nvPicPr>
          <p:cNvPr id="3074" name="Picture 2" descr="http://progressivestates.org/sync/images/dispatch/massHealth.jpg"/>
          <p:cNvPicPr>
            <a:picLocks noChangeAspect="1" noChangeArrowheads="1"/>
          </p:cNvPicPr>
          <p:nvPr/>
        </p:nvPicPr>
        <p:blipFill>
          <a:blip r:embed="rId2" cstate="print"/>
          <a:srcRect/>
          <a:stretch>
            <a:fillRect/>
          </a:stretch>
        </p:blipFill>
        <p:spPr bwMode="auto">
          <a:xfrm>
            <a:off x="5943600" y="4114800"/>
            <a:ext cx="3048000" cy="22802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000" dirty="0" smtClean="0"/>
              <a:t>Terms to Know</a:t>
            </a:r>
            <a:endParaRPr lang="en-US" sz="4000" dirty="0"/>
          </a:p>
        </p:txBody>
      </p:sp>
      <p:sp>
        <p:nvSpPr>
          <p:cNvPr id="2" name="Content Placeholder 1"/>
          <p:cNvSpPr>
            <a:spLocks noGrp="1"/>
          </p:cNvSpPr>
          <p:nvPr>
            <p:ph sz="quarter" idx="1"/>
          </p:nvPr>
        </p:nvSpPr>
        <p:spPr>
          <a:xfrm>
            <a:off x="0" y="1295400"/>
            <a:ext cx="9144000" cy="5376672"/>
          </a:xfrm>
        </p:spPr>
        <p:txBody>
          <a:bodyPr>
            <a:normAutofit fontScale="62500" lnSpcReduction="20000"/>
          </a:bodyPr>
          <a:lstStyle/>
          <a:p>
            <a:pPr>
              <a:buNone/>
            </a:pPr>
            <a:r>
              <a:rPr lang="en-US" b="1" dirty="0" smtClean="0"/>
              <a:t>	gerrymandering</a:t>
            </a:r>
            <a:r>
              <a:rPr lang="en-US" dirty="0" smtClean="0"/>
              <a:t> </a:t>
            </a:r>
            <a:br>
              <a:rPr lang="en-US" dirty="0" smtClean="0"/>
            </a:br>
            <a:r>
              <a:rPr lang="en-US" dirty="0" smtClean="0"/>
              <a:t/>
            </a:r>
            <a:br>
              <a:rPr lang="en-US" dirty="0" smtClean="0"/>
            </a:br>
            <a:r>
              <a:rPr lang="en-US" dirty="0" smtClean="0"/>
              <a:t>Drawing the boundaries of an electoral district to favor a political party.     </a:t>
            </a:r>
            <a:br>
              <a:rPr lang="en-US" dirty="0" smtClean="0"/>
            </a:br>
            <a:r>
              <a:rPr lang="en-US" dirty="0" smtClean="0"/>
              <a:t/>
            </a:r>
            <a:br>
              <a:rPr lang="en-US" dirty="0" smtClean="0"/>
            </a:br>
            <a:r>
              <a:rPr lang="en-US" b="1" dirty="0" smtClean="0"/>
              <a:t>implied powers</a:t>
            </a:r>
            <a:r>
              <a:rPr lang="en-US" dirty="0" smtClean="0"/>
              <a:t> </a:t>
            </a:r>
            <a:br>
              <a:rPr lang="en-US" dirty="0" smtClean="0"/>
            </a:br>
            <a:r>
              <a:rPr lang="en-US" dirty="0" smtClean="0"/>
              <a:t/>
            </a:r>
            <a:br>
              <a:rPr lang="en-US" dirty="0" smtClean="0"/>
            </a:br>
            <a:r>
              <a:rPr lang="en-US" dirty="0" smtClean="0"/>
              <a:t>Those powers authorized by a legal document that are not expressly stated but can be inferred from expressly stated powers. The power of Congress to do all things "necessary and proper" to carry out the powers delegated to it by Article I, Section 8, Clause 18 of the U.S. Constitution. The "necessary and proper" clause is also known as the "elastic clause," because it greatly expands the Constitution's enumeration of the powers of Congress. Implied powers can be distinguished from "inherent powers," those that are expressly provided for in the Constitution.    </a:t>
            </a:r>
            <a:br>
              <a:rPr lang="en-US" dirty="0" smtClean="0"/>
            </a:br>
            <a:r>
              <a:rPr lang="en-US" dirty="0" smtClean="0"/>
              <a:t/>
            </a:r>
            <a:br>
              <a:rPr lang="en-US" dirty="0" smtClean="0"/>
            </a:br>
            <a:r>
              <a:rPr lang="en-US" b="1" dirty="0" smtClean="0"/>
              <a:t>inherent powers</a:t>
            </a:r>
            <a:r>
              <a:rPr lang="en-US" dirty="0" smtClean="0"/>
              <a:t> </a:t>
            </a:r>
            <a:br>
              <a:rPr lang="en-US" dirty="0" smtClean="0"/>
            </a:br>
            <a:r>
              <a:rPr lang="en-US" dirty="0" smtClean="0"/>
              <a:t/>
            </a:r>
            <a:br>
              <a:rPr lang="en-US" dirty="0" smtClean="0"/>
            </a:br>
            <a:r>
              <a:rPr lang="en-US" dirty="0" smtClean="0"/>
              <a:t>Those powers ingrained so deeply in an institution that they need not be stated. For example, what the "inherent powers of the presidency" might be is a hotly contested subject in American national politics.   </a:t>
            </a:r>
            <a:br>
              <a:rPr lang="en-US" dirty="0" smtClean="0"/>
            </a:br>
            <a:r>
              <a:rPr lang="en-US" dirty="0" smtClean="0"/>
              <a:t/>
            </a:r>
            <a:br>
              <a:rPr lang="en-US" dirty="0" smtClean="0"/>
            </a:br>
            <a:r>
              <a:rPr lang="en-US" b="1" dirty="0" smtClean="0"/>
              <a:t>trustee theory of representation</a:t>
            </a:r>
            <a:r>
              <a:rPr lang="en-US" dirty="0" smtClean="0"/>
              <a:t> </a:t>
            </a:r>
            <a:br>
              <a:rPr lang="en-US" dirty="0" smtClean="0"/>
            </a:br>
            <a:r>
              <a:rPr lang="en-US" dirty="0" smtClean="0"/>
              <a:t/>
            </a:r>
            <a:br>
              <a:rPr lang="en-US" dirty="0" smtClean="0"/>
            </a:br>
            <a:r>
              <a:rPr lang="en-US" dirty="0" smtClean="0"/>
              <a:t>The idea that a legislative representative should use his or her best judgment in making decisions on public policy, regardless of constituent opinion.</a:t>
            </a:r>
            <a:endParaRPr lang="en-US" dirty="0">
              <a:solidFill>
                <a:schemeClr val="tx2">
                  <a:lumMod val="75000"/>
                </a:schemeClr>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909</TotalTime>
  <Words>4711</Words>
  <Application>Microsoft Office PowerPoint</Application>
  <PresentationFormat>On-screen Show (4:3)</PresentationFormat>
  <Paragraphs>616</Paragraphs>
  <Slides>88</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88</vt:i4>
      </vt:variant>
    </vt:vector>
  </HeadingPairs>
  <TitlesOfParts>
    <vt:vector size="95" baseType="lpstr">
      <vt:lpstr>Calibri</vt:lpstr>
      <vt:lpstr>Georgia</vt:lpstr>
      <vt:lpstr>Times New Roman</vt:lpstr>
      <vt:lpstr>Wingdings</vt:lpstr>
      <vt:lpstr>Wingdings 2</vt:lpstr>
      <vt:lpstr>Wingdings 3</vt:lpstr>
      <vt:lpstr>Civic</vt:lpstr>
      <vt:lpstr>PowerPoint Presentation</vt:lpstr>
      <vt:lpstr>Essential Question</vt:lpstr>
      <vt:lpstr>Unit Overview</vt:lpstr>
      <vt:lpstr>Unit 4 Purpose</vt:lpstr>
      <vt:lpstr>PowerPoint Presentation</vt:lpstr>
      <vt:lpstr>Purpose</vt:lpstr>
      <vt:lpstr>Objectives</vt:lpstr>
      <vt:lpstr>Terms to Know</vt:lpstr>
      <vt:lpstr>Terms to Know</vt:lpstr>
      <vt:lpstr>Differences Between Congress  and the British Parliament</vt:lpstr>
      <vt:lpstr>Differences Between Congress  and the British Parliament</vt:lpstr>
      <vt:lpstr>Differences Between Congress  and the British Parliament</vt:lpstr>
      <vt:lpstr>Congress’s Constitutional Powers </vt:lpstr>
      <vt:lpstr>Congress’s Constitutional Powers </vt:lpstr>
      <vt:lpstr>Representing the People &amp; The States</vt:lpstr>
      <vt:lpstr>Controversy Over Districting</vt:lpstr>
      <vt:lpstr>Controversy Over Districting</vt:lpstr>
      <vt:lpstr>Theories of Representation</vt:lpstr>
      <vt:lpstr>Serving Constituents</vt:lpstr>
      <vt:lpstr>PowerPoint Presentation</vt:lpstr>
      <vt:lpstr>Purpose</vt:lpstr>
      <vt:lpstr>Objectives</vt:lpstr>
      <vt:lpstr>Terms to Know</vt:lpstr>
      <vt:lpstr>Terms to Know</vt:lpstr>
      <vt:lpstr>The Role of Rules &amp; Committees</vt:lpstr>
      <vt:lpstr>The Role of Rules &amp; Committees</vt:lpstr>
      <vt:lpstr>Congressional Leadership</vt:lpstr>
      <vt:lpstr>Congressional Leadership</vt:lpstr>
      <vt:lpstr>Majority Rule and Compromise in  Congressional Deliberation</vt:lpstr>
      <vt:lpstr>Majority Rule and Compromise in  Congressional Deliberation</vt:lpstr>
      <vt:lpstr>Majority Rule and Compromise in  Congressional Deliberation</vt:lpstr>
      <vt:lpstr>Majority Rule and Compromise in  Congressional Deliberation</vt:lpstr>
      <vt:lpstr>Ideas for Legislation &amp;  Deciding Which Bills to Support</vt:lpstr>
      <vt:lpstr>Ideas for Legislation &amp;  Deciding Which Bills to Support</vt:lpstr>
      <vt:lpstr>The Power to Investigate</vt:lpstr>
      <vt:lpstr>PowerPoint Presentation</vt:lpstr>
      <vt:lpstr>Purpose</vt:lpstr>
      <vt:lpstr>Objectives</vt:lpstr>
      <vt:lpstr>Terms to Know</vt:lpstr>
      <vt:lpstr>The President’s Responsibilities</vt:lpstr>
      <vt:lpstr>The Framers’ Vision of the Presidency</vt:lpstr>
      <vt:lpstr>The Presidency Evolves</vt:lpstr>
      <vt:lpstr>The Presidency Evolves</vt:lpstr>
      <vt:lpstr>Foreign Policy</vt:lpstr>
      <vt:lpstr>Foreign Policy</vt:lpstr>
      <vt:lpstr>Expansion of War Powers</vt:lpstr>
      <vt:lpstr>Expansion of Presidential Power</vt:lpstr>
      <vt:lpstr>Expansion of Presidential Power</vt:lpstr>
      <vt:lpstr>Limitations on Power</vt:lpstr>
      <vt:lpstr>Limitations on Power</vt:lpstr>
      <vt:lpstr>Differences Between American Presidency &amp; British Prime Minister</vt:lpstr>
      <vt:lpstr>Differences Between American Presidency &amp; British Prime Minister</vt:lpstr>
      <vt:lpstr>PowerPoint Presentation</vt:lpstr>
      <vt:lpstr>Purpose</vt:lpstr>
      <vt:lpstr>Objectives</vt:lpstr>
      <vt:lpstr>Terms to Know</vt:lpstr>
      <vt:lpstr>Kinds of Administrative Units</vt:lpstr>
      <vt:lpstr>Kinds of Administrative Units</vt:lpstr>
      <vt:lpstr>Administrative Organizations</vt:lpstr>
      <vt:lpstr>Contributing Factors</vt:lpstr>
      <vt:lpstr>Contributing Factors</vt:lpstr>
      <vt:lpstr>Staffing Administrative Agencies</vt:lpstr>
      <vt:lpstr>Checks &amp; Balances</vt:lpstr>
      <vt:lpstr>Checks &amp; Balances</vt:lpstr>
      <vt:lpstr>PowerPoint Presentation</vt:lpstr>
      <vt:lpstr>Purpose</vt:lpstr>
      <vt:lpstr>Objectives</vt:lpstr>
      <vt:lpstr>Terms to Know</vt:lpstr>
      <vt:lpstr>Terms to Know</vt:lpstr>
      <vt:lpstr>Constitutional Powers of the Supreme Court</vt:lpstr>
      <vt:lpstr>Constitutional Powers of the Supreme Court</vt:lpstr>
      <vt:lpstr>Constitutional Powers of the Supreme Court</vt:lpstr>
      <vt:lpstr>Constitutional Powers of the Supreme Court</vt:lpstr>
      <vt:lpstr>Methods of Constitutional Interpretation</vt:lpstr>
      <vt:lpstr>Methods of Constitutional Interpretation</vt:lpstr>
      <vt:lpstr>Checks on Supreme Court Power</vt:lpstr>
      <vt:lpstr>Checks on Supreme Court Power</vt:lpstr>
      <vt:lpstr>PowerPoint Presentation</vt:lpstr>
      <vt:lpstr>Purpose</vt:lpstr>
      <vt:lpstr>Objectives</vt:lpstr>
      <vt:lpstr>Terms to Know</vt:lpstr>
      <vt:lpstr>Constitutional Status of State Governments</vt:lpstr>
      <vt:lpstr>Constitutional Status of State Governments</vt:lpstr>
      <vt:lpstr>Common Features of  State Government Organization</vt:lpstr>
      <vt:lpstr>Common Features of  State Government Organization</vt:lpstr>
      <vt:lpstr>Changing State Constitutions</vt:lpstr>
      <vt:lpstr>Federalism In Practice</vt:lpstr>
      <vt:lpstr>“Laboratories of Democracy”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tdriscoll</dc:creator>
  <cp:lastModifiedBy>Estlund, Linda</cp:lastModifiedBy>
  <cp:revision>22</cp:revision>
  <dcterms:created xsi:type="dcterms:W3CDTF">2010-06-21T12:11:26Z</dcterms:created>
  <dcterms:modified xsi:type="dcterms:W3CDTF">2017-10-06T15:13:56Z</dcterms:modified>
</cp:coreProperties>
</file>